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35" r:id="rId3"/>
    <p:sldId id="330" r:id="rId4"/>
    <p:sldId id="323" r:id="rId5"/>
    <p:sldId id="324" r:id="rId6"/>
    <p:sldId id="325" r:id="rId7"/>
    <p:sldId id="331" r:id="rId8"/>
    <p:sldId id="332" r:id="rId9"/>
    <p:sldId id="336" r:id="rId10"/>
    <p:sldId id="337" r:id="rId11"/>
    <p:sldId id="339" r:id="rId12"/>
    <p:sldId id="338" r:id="rId13"/>
    <p:sldId id="341" r:id="rId14"/>
    <p:sldId id="343" r:id="rId15"/>
    <p:sldId id="345" r:id="rId16"/>
    <p:sldId id="350" r:id="rId17"/>
    <p:sldId id="346" r:id="rId18"/>
    <p:sldId id="347" r:id="rId19"/>
    <p:sldId id="348" r:id="rId20"/>
    <p:sldId id="342" r:id="rId21"/>
    <p:sldId id="349" r:id="rId22"/>
    <p:sldId id="340" r:id="rId23"/>
    <p:sldId id="351" r:id="rId24"/>
    <p:sldId id="352" r:id="rId25"/>
    <p:sldId id="311" r:id="rId26"/>
    <p:sldId id="355" r:id="rId27"/>
    <p:sldId id="354" r:id="rId28"/>
    <p:sldId id="356" r:id="rId29"/>
    <p:sldId id="358" r:id="rId30"/>
    <p:sldId id="3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9" d="100"/>
          <a:sy n="39" d="100"/>
        </p:scale>
        <p:origin x="1186" y="1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060D0-4B9F-4642-8FD1-4BBA6A9C555B}"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E4D7D-E399-4F31-94F8-D52E8BF0FFAC}" type="slidenum">
              <a:rPr lang="en-US" smtClean="0"/>
              <a:t>‹#›</a:t>
            </a:fld>
            <a:endParaRPr lang="en-US"/>
          </a:p>
        </p:txBody>
      </p:sp>
    </p:spTree>
    <p:extLst>
      <p:ext uri="{BB962C8B-B14F-4D97-AF65-F5344CB8AC3E}">
        <p14:creationId xmlns:p14="http://schemas.microsoft.com/office/powerpoint/2010/main" val="318091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9E4D7D-E399-4F31-94F8-D52E8BF0FFAC}" type="slidenum">
              <a:rPr lang="en-US" smtClean="0"/>
              <a:t>6</a:t>
            </a:fld>
            <a:endParaRPr lang="en-US"/>
          </a:p>
        </p:txBody>
      </p:sp>
    </p:spTree>
    <p:extLst>
      <p:ext uri="{BB962C8B-B14F-4D97-AF65-F5344CB8AC3E}">
        <p14:creationId xmlns:p14="http://schemas.microsoft.com/office/powerpoint/2010/main" val="195117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DFA6-3FAF-1181-4248-5462E40E2586}"/>
              </a:ext>
            </a:extLst>
          </p:cNvPr>
          <p:cNvSpPr>
            <a:spLocks noGrp="1"/>
          </p:cNvSpPr>
          <p:nvPr>
            <p:ph type="ctrTitle"/>
          </p:nvPr>
        </p:nvSpPr>
        <p:spPr>
          <a:xfrm>
            <a:off x="1524000" y="1122363"/>
            <a:ext cx="9144000" cy="2387600"/>
          </a:xfrm>
        </p:spPr>
        <p:txBody>
          <a:bodyPr anchor="b">
            <a:normAutofit/>
          </a:bodyPr>
          <a:lstStyle>
            <a:lvl1pPr algn="ctr">
              <a:defRPr sz="54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9210348-8515-B206-18EA-AF3DF6542A0C}"/>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4040DC-26D4-9380-0863-B8343C63F196}"/>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F1B56580-F405-B4A3-893A-4AD7648F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4FEF2-2771-FB01-B06C-FEC7C5052A41}"/>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9080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5CD5-042D-7B85-EA41-7FE268D9D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300054-2086-48AE-D661-748858457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94E22-4F2E-0939-4F07-F18A20C1E1E1}"/>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EB55B3FB-3DED-EDF9-397B-FECC66679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36180-537A-AD31-20E1-51EB97D2AADF}"/>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55156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274BA-A97F-2028-1425-C6E0392866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06FD96-4E37-865A-6997-441F94052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2FBB1-D4C9-F1F4-15CF-E2180E731C18}"/>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371279D1-436F-2AFD-A0F0-D81917A9A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8205-E6AF-1B16-6463-6C6597CF3F2B}"/>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4486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6CEF-9346-2315-B66B-C8DD8D70ECFB}"/>
              </a:ext>
            </a:extLst>
          </p:cNvPr>
          <p:cNvSpPr>
            <a:spLocks noGrp="1"/>
          </p:cNvSpPr>
          <p:nvPr>
            <p:ph type="title" hasCustomPrompt="1"/>
          </p:nvPr>
        </p:nvSpPr>
        <p:spPr/>
        <p:txBody>
          <a:bodyPr/>
          <a:lstStyle>
            <a:lvl1pPr algn="ctr">
              <a:defRPr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564341F6-6390-BDAE-CA93-5E1205EEA634}"/>
              </a:ext>
            </a:extLst>
          </p:cNvPr>
          <p:cNvSpPr>
            <a:spLocks noGrp="1"/>
          </p:cNvSpPr>
          <p:nvPr>
            <p:ph idx="1"/>
          </p:nvPr>
        </p:nvSpPr>
        <p:spPr/>
        <p:txBody>
          <a:bodyPr>
            <a:normAutofit/>
          </a:bodyPr>
          <a:lstStyle>
            <a:lvl1pPr marL="342900" indent="-342900">
              <a:spcBef>
                <a:spcPts val="1200"/>
              </a:spcBef>
              <a:buClr>
                <a:srgbClr val="0070C0"/>
              </a:buClr>
              <a:buSzPct val="111000"/>
              <a:buFont typeface="Wingdings" panose="05000000000000000000" pitchFamily="2" charset="2"/>
              <a:buChar char="§"/>
              <a:defRPr sz="3200">
                <a:latin typeface="Arial" panose="020B0604020202020204" pitchFamily="34" charset="0"/>
                <a:cs typeface="Arial" panose="020B0604020202020204" pitchFamily="34" charset="0"/>
              </a:defRPr>
            </a:lvl1pPr>
            <a:lvl2pPr>
              <a:spcBef>
                <a:spcPts val="800"/>
              </a:spcBef>
              <a:spcAft>
                <a:spcPts val="200"/>
              </a:spcAft>
              <a:buClr>
                <a:srgbClr val="7030A0"/>
              </a:buClr>
              <a:defRPr sz="2800">
                <a:latin typeface="Arial" panose="020B0604020202020204" pitchFamily="34" charset="0"/>
                <a:cs typeface="Arial" panose="020B0604020202020204" pitchFamily="34" charset="0"/>
              </a:defRPr>
            </a:lvl2pPr>
            <a:lvl3pPr>
              <a:buClr>
                <a:schemeClr val="accent2"/>
              </a:buCl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D02D8-9B1C-7E69-267A-8CAF50832274}"/>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B571C87E-CD18-52D3-6166-172962D81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12592-31C5-C5B2-4971-8AA33FE0CBB8}"/>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2876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4927-090D-2278-ADFA-3905991C552A}"/>
              </a:ext>
            </a:extLst>
          </p:cNvPr>
          <p:cNvSpPr>
            <a:spLocks noGrp="1"/>
          </p:cNvSpPr>
          <p:nvPr>
            <p:ph type="title"/>
          </p:nvPr>
        </p:nvSpPr>
        <p:spPr>
          <a:xfrm>
            <a:off x="831850" y="1709738"/>
            <a:ext cx="10515600" cy="2852737"/>
          </a:xfrm>
        </p:spPr>
        <p:txBody>
          <a:bodyPr anchor="b">
            <a:normAutofit/>
          </a:bodyPr>
          <a:lstStyle>
            <a:lvl1pPr algn="ctr">
              <a:defRPr sz="54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B1FE40B0-1D4D-6CD4-C982-ACA4AFDEF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E12F05-E971-710F-E9FD-31C1522037BF}"/>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347C61EB-B6B1-12E4-2CDB-0A72659BB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AF10-993C-4516-0BE1-8BDB1E8DFE28}"/>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33842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BE30-F63B-F951-C61D-A1399351E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3B243-FEB2-44BD-9B77-F4066E2FB7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BD94B2-33D6-886C-A077-CE4A79104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89CA7-F774-1421-9EB7-BF7B57CCE95F}"/>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6" name="Footer Placeholder 5">
            <a:extLst>
              <a:ext uri="{FF2B5EF4-FFF2-40B4-BE49-F238E27FC236}">
                <a16:creationId xmlns:a16="http://schemas.microsoft.com/office/drawing/2014/main" id="{7BE18EF0-56A4-A7C5-D1A6-0804034C7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4C58A-3B57-23FD-3C78-27AB45ED3601}"/>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5690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21A1-E57F-2607-050F-546A2A633C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B885EA-5AB4-90C9-4B73-2CCC831C7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5EA45-1AC3-8C01-6E67-03ECE8630B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BA899-BC25-8D74-8E8E-92C9E9C4FF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A38B3-71EE-A923-E145-BC946B6D7A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DAE11-174F-4CE4-F3DC-1660AE32D554}"/>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8" name="Footer Placeholder 7">
            <a:extLst>
              <a:ext uri="{FF2B5EF4-FFF2-40B4-BE49-F238E27FC236}">
                <a16:creationId xmlns:a16="http://schemas.microsoft.com/office/drawing/2014/main" id="{12FB4EBD-14CF-E183-F38A-210CD2FB4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379284-C564-9E50-5A4E-CEFF4BF97D2E}"/>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2372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D3AE-6C17-9D8D-38CB-391CCA613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364D76-B42D-FAB7-9291-F68ACED9133A}"/>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4" name="Footer Placeholder 3">
            <a:extLst>
              <a:ext uri="{FF2B5EF4-FFF2-40B4-BE49-F238E27FC236}">
                <a16:creationId xmlns:a16="http://schemas.microsoft.com/office/drawing/2014/main" id="{26802164-6E11-827C-F3D7-F45D11406F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F6A19F-A0C9-0623-0A81-AC5EC7B538BB}"/>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291899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9F3BF-8380-9B74-792F-FC59AC9A568B}"/>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3" name="Footer Placeholder 2">
            <a:extLst>
              <a:ext uri="{FF2B5EF4-FFF2-40B4-BE49-F238E27FC236}">
                <a16:creationId xmlns:a16="http://schemas.microsoft.com/office/drawing/2014/main" id="{1611FE1F-909C-2140-316A-ECCFB58E48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57E07F-8C33-7D11-4DBD-863D6EBB507B}"/>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93110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3AD-7DED-9976-3887-5C5D8C451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2F3BC-924C-BBE4-A77C-E209CEE91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ED77A-A8CB-BA6D-AFFA-50D802F6B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59CC5-305F-3B58-9080-B53875C3FE44}"/>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6" name="Footer Placeholder 5">
            <a:extLst>
              <a:ext uri="{FF2B5EF4-FFF2-40B4-BE49-F238E27FC236}">
                <a16:creationId xmlns:a16="http://schemas.microsoft.com/office/drawing/2014/main" id="{368BDEC8-57A1-AEA2-62F4-B13F92585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AB5EA-F5F2-2F2A-F676-C9D0D9C689AA}"/>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326598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F49E-FF7A-8A12-C121-87C2E3709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8C214D-77DD-50FD-0543-12E63B31AF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18BD65-2195-7D78-6263-39CB94D7C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F0C23D-C394-0D42-E746-C6B28D712CFB}"/>
              </a:ext>
            </a:extLst>
          </p:cNvPr>
          <p:cNvSpPr>
            <a:spLocks noGrp="1"/>
          </p:cNvSpPr>
          <p:nvPr>
            <p:ph type="dt" sz="half" idx="10"/>
          </p:nvPr>
        </p:nvSpPr>
        <p:spPr/>
        <p:txBody>
          <a:bodyPr/>
          <a:lstStyle/>
          <a:p>
            <a:fld id="{B9BAA758-A77E-4A1F-9490-9C548816C966}" type="datetimeFigureOut">
              <a:rPr lang="en-US" smtClean="0"/>
              <a:t>7/21/2024</a:t>
            </a:fld>
            <a:endParaRPr lang="en-US"/>
          </a:p>
        </p:txBody>
      </p:sp>
      <p:sp>
        <p:nvSpPr>
          <p:cNvPr id="6" name="Footer Placeholder 5">
            <a:extLst>
              <a:ext uri="{FF2B5EF4-FFF2-40B4-BE49-F238E27FC236}">
                <a16:creationId xmlns:a16="http://schemas.microsoft.com/office/drawing/2014/main" id="{A55B3FC8-AAFD-2C79-52B1-53499E1C8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214D5-B85E-A719-79DF-46A3A9FCF2E6}"/>
              </a:ext>
            </a:extLst>
          </p:cNvPr>
          <p:cNvSpPr>
            <a:spLocks noGrp="1"/>
          </p:cNvSpPr>
          <p:nvPr>
            <p:ph type="sldNum" sz="quarter" idx="12"/>
          </p:nvPr>
        </p:nvSpPr>
        <p:spPr/>
        <p:txBody>
          <a:bodyPr/>
          <a:lstStyle/>
          <a:p>
            <a:fld id="{65A45A89-929E-4D4A-8360-FF8E9B9B1DA7}" type="slidenum">
              <a:rPr lang="en-US" smtClean="0"/>
              <a:t>‹#›</a:t>
            </a:fld>
            <a:endParaRPr lang="en-US"/>
          </a:p>
        </p:txBody>
      </p:sp>
    </p:spTree>
    <p:extLst>
      <p:ext uri="{BB962C8B-B14F-4D97-AF65-F5344CB8AC3E}">
        <p14:creationId xmlns:p14="http://schemas.microsoft.com/office/powerpoint/2010/main" val="257722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C926-F24B-43F0-A575-8CC7901BFA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DFD3CD-F216-0963-16D3-17D0C0FF5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B19A6-B890-6058-7C4C-4CC5CCFDC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AA758-A77E-4A1F-9490-9C548816C966}" type="datetimeFigureOut">
              <a:rPr lang="en-US" smtClean="0"/>
              <a:t>7/21/2024</a:t>
            </a:fld>
            <a:endParaRPr lang="en-US"/>
          </a:p>
        </p:txBody>
      </p:sp>
      <p:sp>
        <p:nvSpPr>
          <p:cNvPr id="5" name="Footer Placeholder 4">
            <a:extLst>
              <a:ext uri="{FF2B5EF4-FFF2-40B4-BE49-F238E27FC236}">
                <a16:creationId xmlns:a16="http://schemas.microsoft.com/office/drawing/2014/main" id="{5E9536A8-E782-06E2-F0CF-47A92D54E9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A98B6E-042A-B70A-0758-214338270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45A89-929E-4D4A-8360-FF8E9B9B1DA7}" type="slidenum">
              <a:rPr lang="en-US" smtClean="0"/>
              <a:t>‹#›</a:t>
            </a:fld>
            <a:endParaRPr lang="en-US"/>
          </a:p>
        </p:txBody>
      </p:sp>
    </p:spTree>
    <p:extLst>
      <p:ext uri="{BB962C8B-B14F-4D97-AF65-F5344CB8AC3E}">
        <p14:creationId xmlns:p14="http://schemas.microsoft.com/office/powerpoint/2010/main" val="628081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an.r-project.org/web/packages/factoextra/index.html" TargetMode="External"/><Relationship Id="rId2" Type="http://schemas.openxmlformats.org/officeDocument/2006/relationships/hyperlink" Target="http://shiny.rstudio.com/" TargetMode="External"/><Relationship Id="rId1" Type="http://schemas.openxmlformats.org/officeDocument/2006/relationships/slideLayout" Target="../slideLayouts/slideLayout2.xml"/><Relationship Id="rId4" Type="http://schemas.openxmlformats.org/officeDocument/2006/relationships/hyperlink" Target="https://github.com/Dukeappiah1/k-means.git"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cdc.gov/nchs/nhan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ukeappiah1/k-means.g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shiny.posit.co/r/gallery/start-simple/kmeans-examp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dappiah@kumc.edu"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748F-A566-9175-E65D-93043CE1ACA5}"/>
              </a:ext>
            </a:extLst>
          </p:cNvPr>
          <p:cNvSpPr>
            <a:spLocks noGrp="1"/>
          </p:cNvSpPr>
          <p:nvPr>
            <p:ph type="ctrTitle"/>
          </p:nvPr>
        </p:nvSpPr>
        <p:spPr>
          <a:xfrm>
            <a:off x="4025900" y="1122363"/>
            <a:ext cx="7620000" cy="2387600"/>
          </a:xfrm>
        </p:spPr>
        <p:txBody>
          <a:bodyPr>
            <a:noAutofit/>
          </a:bodyPr>
          <a:lstStyle/>
          <a:p>
            <a:r>
              <a:rPr lang="en-US" sz="4400" dirty="0"/>
              <a:t>K-Means Cluster Analysis With NHANES Data Using A Shiny App</a:t>
            </a:r>
          </a:p>
        </p:txBody>
      </p:sp>
      <p:sp>
        <p:nvSpPr>
          <p:cNvPr id="3" name="Subtitle 2">
            <a:extLst>
              <a:ext uri="{FF2B5EF4-FFF2-40B4-BE49-F238E27FC236}">
                <a16:creationId xmlns:a16="http://schemas.microsoft.com/office/drawing/2014/main" id="{1962D801-A756-6123-B7D0-B80CBFFC905B}"/>
              </a:ext>
            </a:extLst>
          </p:cNvPr>
          <p:cNvSpPr>
            <a:spLocks noGrp="1"/>
          </p:cNvSpPr>
          <p:nvPr>
            <p:ph type="subTitle" idx="1"/>
          </p:nvPr>
        </p:nvSpPr>
        <p:spPr>
          <a:xfrm>
            <a:off x="4533900" y="3970338"/>
            <a:ext cx="6134100" cy="1655762"/>
          </a:xfrm>
        </p:spPr>
        <p:txBody>
          <a:bodyPr>
            <a:normAutofit/>
          </a:bodyPr>
          <a:lstStyle/>
          <a:p>
            <a:r>
              <a:rPr lang="en-US" sz="2800" dirty="0"/>
              <a:t>Duke Appiah</a:t>
            </a:r>
          </a:p>
        </p:txBody>
      </p:sp>
      <p:pic>
        <p:nvPicPr>
          <p:cNvPr id="4" name="Picture 3">
            <a:extLst>
              <a:ext uri="{FF2B5EF4-FFF2-40B4-BE49-F238E27FC236}">
                <a16:creationId xmlns:a16="http://schemas.microsoft.com/office/drawing/2014/main" id="{0FA86D07-08C0-2CAB-EC59-DD7155C494C6}"/>
              </a:ext>
            </a:extLst>
          </p:cNvPr>
          <p:cNvPicPr>
            <a:picLocks noChangeAspect="1"/>
          </p:cNvPicPr>
          <p:nvPr/>
        </p:nvPicPr>
        <p:blipFill>
          <a:blip r:embed="rId2"/>
          <a:stretch>
            <a:fillRect/>
          </a:stretch>
        </p:blipFill>
        <p:spPr>
          <a:xfrm>
            <a:off x="0" y="0"/>
            <a:ext cx="3846576" cy="6858000"/>
          </a:xfrm>
          <a:prstGeom prst="rect">
            <a:avLst/>
          </a:prstGeom>
        </p:spPr>
      </p:pic>
    </p:spTree>
    <p:extLst>
      <p:ext uri="{BB962C8B-B14F-4D97-AF65-F5344CB8AC3E}">
        <p14:creationId xmlns:p14="http://schemas.microsoft.com/office/powerpoint/2010/main" val="404704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90B1-026C-E5C6-DC63-7A5179BE0586}"/>
              </a:ext>
            </a:extLst>
          </p:cNvPr>
          <p:cNvSpPr>
            <a:spLocks noGrp="1"/>
          </p:cNvSpPr>
          <p:nvPr>
            <p:ph type="title"/>
          </p:nvPr>
        </p:nvSpPr>
        <p:spPr>
          <a:xfrm>
            <a:off x="838200" y="77314"/>
            <a:ext cx="10515600" cy="1325563"/>
          </a:xfrm>
        </p:spPr>
        <p:txBody>
          <a:bodyPr/>
          <a:lstStyle/>
          <a:p>
            <a:r>
              <a:rPr lang="en-US" dirty="0"/>
              <a:t>Description of the App</a:t>
            </a:r>
          </a:p>
        </p:txBody>
      </p:sp>
      <p:pic>
        <p:nvPicPr>
          <p:cNvPr id="4" name="Content Placeholder 4">
            <a:extLst>
              <a:ext uri="{FF2B5EF4-FFF2-40B4-BE49-F238E27FC236}">
                <a16:creationId xmlns:a16="http://schemas.microsoft.com/office/drawing/2014/main" id="{A3E615F9-4832-E87B-9452-FE90477CA035}"/>
              </a:ext>
            </a:extLst>
          </p:cNvPr>
          <p:cNvPicPr>
            <a:picLocks noGrp="1" noChangeAspect="1"/>
          </p:cNvPicPr>
          <p:nvPr>
            <p:ph idx="1"/>
          </p:nvPr>
        </p:nvPicPr>
        <p:blipFill>
          <a:blip r:embed="rId2"/>
          <a:stretch>
            <a:fillRect/>
          </a:stretch>
        </p:blipFill>
        <p:spPr>
          <a:xfrm>
            <a:off x="2451100" y="1690688"/>
            <a:ext cx="6735301" cy="4889330"/>
          </a:xfrm>
        </p:spPr>
      </p:pic>
      <p:grpSp>
        <p:nvGrpSpPr>
          <p:cNvPr id="5" name="Group 12">
            <a:extLst>
              <a:ext uri="{FF2B5EF4-FFF2-40B4-BE49-F238E27FC236}">
                <a16:creationId xmlns:a16="http://schemas.microsoft.com/office/drawing/2014/main" id="{AB0C191C-1A75-8CA8-DCF0-8236691AF109}"/>
              </a:ext>
            </a:extLst>
          </p:cNvPr>
          <p:cNvGrpSpPr/>
          <p:nvPr/>
        </p:nvGrpSpPr>
        <p:grpSpPr>
          <a:xfrm>
            <a:off x="2076450" y="1555462"/>
            <a:ext cx="749300" cy="754321"/>
            <a:chOff x="3337" y="0"/>
            <a:chExt cx="1489234" cy="1517891"/>
          </a:xfrm>
        </p:grpSpPr>
        <p:grpSp>
          <p:nvGrpSpPr>
            <p:cNvPr id="6" name="Group 13">
              <a:extLst>
                <a:ext uri="{FF2B5EF4-FFF2-40B4-BE49-F238E27FC236}">
                  <a16:creationId xmlns:a16="http://schemas.microsoft.com/office/drawing/2014/main" id="{3B6187AF-2DCC-873E-41AE-3559F6193ECD}"/>
                </a:ext>
              </a:extLst>
            </p:cNvPr>
            <p:cNvGrpSpPr/>
            <p:nvPr/>
          </p:nvGrpSpPr>
          <p:grpSpPr>
            <a:xfrm>
              <a:off x="3337" y="0"/>
              <a:ext cx="1489234" cy="1495909"/>
              <a:chOff x="1813" y="0"/>
              <a:chExt cx="809173" cy="812800"/>
            </a:xfrm>
          </p:grpSpPr>
          <p:sp>
            <p:nvSpPr>
              <p:cNvPr id="8" name="Freeform 14">
                <a:extLst>
                  <a:ext uri="{FF2B5EF4-FFF2-40B4-BE49-F238E27FC236}">
                    <a16:creationId xmlns:a16="http://schemas.microsoft.com/office/drawing/2014/main" id="{1C321D48-368F-BA9C-5642-D0975FACE43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9" name="TextBox 15">
                <a:extLst>
                  <a:ext uri="{FF2B5EF4-FFF2-40B4-BE49-F238E27FC236}">
                    <a16:creationId xmlns:a16="http://schemas.microsoft.com/office/drawing/2014/main" id="{4A675B8D-8E5B-76E8-5948-82AF6538D855}"/>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7" name="TextBox 16">
              <a:extLst>
                <a:ext uri="{FF2B5EF4-FFF2-40B4-BE49-F238E27FC236}">
                  <a16:creationId xmlns:a16="http://schemas.microsoft.com/office/drawing/2014/main" id="{5A5211B8-ACF8-22F4-2E01-85C78D9C1C0D}"/>
                </a:ext>
              </a:extLst>
            </p:cNvPr>
            <p:cNvSpPr txBox="1"/>
            <p:nvPr/>
          </p:nvSpPr>
          <p:spPr>
            <a:xfrm>
              <a:off x="461722" y="68291"/>
              <a:ext cx="761896" cy="1449600"/>
            </a:xfrm>
            <a:prstGeom prst="rect">
              <a:avLst/>
            </a:prstGeom>
          </p:spPr>
          <p:txBody>
            <a:bodyPr wrap="square" lIns="0" tIns="0" rIns="0" bIns="0" rtlCol="0" anchor="t">
              <a:spAutoFit/>
            </a:bodyPr>
            <a:lstStyle/>
            <a:p>
              <a:pPr>
                <a:lnSpc>
                  <a:spcPts val="6000"/>
                </a:lnSpc>
                <a:spcBef>
                  <a:spcPct val="0"/>
                </a:spcBef>
              </a:pPr>
              <a:r>
                <a:rPr lang="en-US" sz="4000" b="1" dirty="0">
                  <a:solidFill>
                    <a:schemeClr val="bg1"/>
                  </a:solidFill>
                  <a:latin typeface="Secular One"/>
                </a:rPr>
                <a:t>1</a:t>
              </a:r>
            </a:p>
          </p:txBody>
        </p:sp>
      </p:grpSp>
      <p:grpSp>
        <p:nvGrpSpPr>
          <p:cNvPr id="10" name="Group 12">
            <a:extLst>
              <a:ext uri="{FF2B5EF4-FFF2-40B4-BE49-F238E27FC236}">
                <a16:creationId xmlns:a16="http://schemas.microsoft.com/office/drawing/2014/main" id="{03828736-6521-0037-823C-13420E14D9DC}"/>
              </a:ext>
            </a:extLst>
          </p:cNvPr>
          <p:cNvGrpSpPr/>
          <p:nvPr/>
        </p:nvGrpSpPr>
        <p:grpSpPr>
          <a:xfrm>
            <a:off x="3481699" y="2197871"/>
            <a:ext cx="749300" cy="765405"/>
            <a:chOff x="3337" y="0"/>
            <a:chExt cx="1489234" cy="1517891"/>
          </a:xfrm>
        </p:grpSpPr>
        <p:grpSp>
          <p:nvGrpSpPr>
            <p:cNvPr id="11" name="Group 13">
              <a:extLst>
                <a:ext uri="{FF2B5EF4-FFF2-40B4-BE49-F238E27FC236}">
                  <a16:creationId xmlns:a16="http://schemas.microsoft.com/office/drawing/2014/main" id="{B86F8A46-4F89-94ED-39BE-628DB4EB3E3B}"/>
                </a:ext>
              </a:extLst>
            </p:cNvPr>
            <p:cNvGrpSpPr/>
            <p:nvPr/>
          </p:nvGrpSpPr>
          <p:grpSpPr>
            <a:xfrm>
              <a:off x="3337" y="0"/>
              <a:ext cx="1489234" cy="1495909"/>
              <a:chOff x="1813" y="0"/>
              <a:chExt cx="809173" cy="812800"/>
            </a:xfrm>
          </p:grpSpPr>
          <p:sp>
            <p:nvSpPr>
              <p:cNvPr id="13" name="Freeform 14">
                <a:extLst>
                  <a:ext uri="{FF2B5EF4-FFF2-40B4-BE49-F238E27FC236}">
                    <a16:creationId xmlns:a16="http://schemas.microsoft.com/office/drawing/2014/main" id="{E6352D88-1863-B31B-D28B-9EE13DD4844A}"/>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14" name="TextBox 15">
                <a:extLst>
                  <a:ext uri="{FF2B5EF4-FFF2-40B4-BE49-F238E27FC236}">
                    <a16:creationId xmlns:a16="http://schemas.microsoft.com/office/drawing/2014/main" id="{95EB5CD1-ADD4-0B8F-E8E2-2B3690E91758}"/>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12" name="TextBox 16">
              <a:extLst>
                <a:ext uri="{FF2B5EF4-FFF2-40B4-BE49-F238E27FC236}">
                  <a16:creationId xmlns:a16="http://schemas.microsoft.com/office/drawing/2014/main" id="{441F8B51-E9CC-677D-6DA3-5F788021B491}"/>
                </a:ext>
              </a:extLst>
            </p:cNvPr>
            <p:cNvSpPr txBox="1"/>
            <p:nvPr/>
          </p:nvSpPr>
          <p:spPr>
            <a:xfrm>
              <a:off x="461722" y="68291"/>
              <a:ext cx="761896" cy="1449600"/>
            </a:xfrm>
            <a:prstGeom prst="rect">
              <a:avLst/>
            </a:prstGeom>
          </p:spPr>
          <p:txBody>
            <a:bodyPr wrap="square" lIns="0" tIns="0" rIns="0" bIns="0" rtlCol="0" anchor="t">
              <a:spAutoFit/>
            </a:bodyPr>
            <a:lstStyle/>
            <a:p>
              <a:pPr>
                <a:lnSpc>
                  <a:spcPts val="6000"/>
                </a:lnSpc>
                <a:spcBef>
                  <a:spcPct val="0"/>
                </a:spcBef>
              </a:pPr>
              <a:r>
                <a:rPr lang="en-US" sz="4000" b="1" dirty="0">
                  <a:solidFill>
                    <a:schemeClr val="bg1"/>
                  </a:solidFill>
                  <a:latin typeface="Secular One"/>
                </a:rPr>
                <a:t>2</a:t>
              </a:r>
            </a:p>
          </p:txBody>
        </p:sp>
      </p:grpSp>
      <p:grpSp>
        <p:nvGrpSpPr>
          <p:cNvPr id="16" name="Group 12">
            <a:extLst>
              <a:ext uri="{FF2B5EF4-FFF2-40B4-BE49-F238E27FC236}">
                <a16:creationId xmlns:a16="http://schemas.microsoft.com/office/drawing/2014/main" id="{3EDBCAA9-089A-1D69-143D-EDCC1C4894EE}"/>
              </a:ext>
            </a:extLst>
          </p:cNvPr>
          <p:cNvGrpSpPr/>
          <p:nvPr/>
        </p:nvGrpSpPr>
        <p:grpSpPr>
          <a:xfrm>
            <a:off x="1889125" y="3076013"/>
            <a:ext cx="749300" cy="765405"/>
            <a:chOff x="3337" y="0"/>
            <a:chExt cx="1489234" cy="1517891"/>
          </a:xfrm>
        </p:grpSpPr>
        <p:grpSp>
          <p:nvGrpSpPr>
            <p:cNvPr id="17" name="Group 13">
              <a:extLst>
                <a:ext uri="{FF2B5EF4-FFF2-40B4-BE49-F238E27FC236}">
                  <a16:creationId xmlns:a16="http://schemas.microsoft.com/office/drawing/2014/main" id="{153DDE35-7896-AE37-0629-9FC829FB7270}"/>
                </a:ext>
              </a:extLst>
            </p:cNvPr>
            <p:cNvGrpSpPr/>
            <p:nvPr/>
          </p:nvGrpSpPr>
          <p:grpSpPr>
            <a:xfrm>
              <a:off x="3337" y="0"/>
              <a:ext cx="1489234" cy="1495909"/>
              <a:chOff x="1813" y="0"/>
              <a:chExt cx="809173" cy="812800"/>
            </a:xfrm>
          </p:grpSpPr>
          <p:sp>
            <p:nvSpPr>
              <p:cNvPr id="19" name="Freeform 14">
                <a:extLst>
                  <a:ext uri="{FF2B5EF4-FFF2-40B4-BE49-F238E27FC236}">
                    <a16:creationId xmlns:a16="http://schemas.microsoft.com/office/drawing/2014/main" id="{F8C1DADC-CC2D-E064-8E67-3DE985E39DE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20" name="TextBox 15">
                <a:extLst>
                  <a:ext uri="{FF2B5EF4-FFF2-40B4-BE49-F238E27FC236}">
                    <a16:creationId xmlns:a16="http://schemas.microsoft.com/office/drawing/2014/main" id="{931D4C0E-9A34-8231-95FD-4C98B7AB9370}"/>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18" name="TextBox 16">
              <a:extLst>
                <a:ext uri="{FF2B5EF4-FFF2-40B4-BE49-F238E27FC236}">
                  <a16:creationId xmlns:a16="http://schemas.microsoft.com/office/drawing/2014/main" id="{0D7DA5B1-6031-1F35-657E-E5BE2B99A8C5}"/>
                </a:ext>
              </a:extLst>
            </p:cNvPr>
            <p:cNvSpPr txBox="1"/>
            <p:nvPr/>
          </p:nvSpPr>
          <p:spPr>
            <a:xfrm>
              <a:off x="461722" y="68291"/>
              <a:ext cx="761896" cy="1449600"/>
            </a:xfrm>
            <a:prstGeom prst="rect">
              <a:avLst/>
            </a:prstGeom>
          </p:spPr>
          <p:txBody>
            <a:bodyPr wrap="square" lIns="0" tIns="0" rIns="0" bIns="0" rtlCol="0" anchor="t">
              <a:spAutoFit/>
            </a:bodyPr>
            <a:lstStyle/>
            <a:p>
              <a:pPr>
                <a:lnSpc>
                  <a:spcPts val="6000"/>
                </a:lnSpc>
                <a:spcBef>
                  <a:spcPct val="0"/>
                </a:spcBef>
              </a:pPr>
              <a:r>
                <a:rPr lang="en-US" sz="4000" b="1" dirty="0">
                  <a:solidFill>
                    <a:schemeClr val="bg1"/>
                  </a:solidFill>
                  <a:latin typeface="Secular One"/>
                </a:rPr>
                <a:t>3</a:t>
              </a:r>
            </a:p>
          </p:txBody>
        </p:sp>
      </p:grpSp>
      <p:grpSp>
        <p:nvGrpSpPr>
          <p:cNvPr id="21" name="Group 12">
            <a:extLst>
              <a:ext uri="{FF2B5EF4-FFF2-40B4-BE49-F238E27FC236}">
                <a16:creationId xmlns:a16="http://schemas.microsoft.com/office/drawing/2014/main" id="{A32B1CD4-AE9F-E3AC-B4DE-1990A28CA5A6}"/>
              </a:ext>
            </a:extLst>
          </p:cNvPr>
          <p:cNvGrpSpPr/>
          <p:nvPr/>
        </p:nvGrpSpPr>
        <p:grpSpPr>
          <a:xfrm>
            <a:off x="8768442" y="1829288"/>
            <a:ext cx="749300" cy="765405"/>
            <a:chOff x="3337" y="0"/>
            <a:chExt cx="1489234" cy="1517891"/>
          </a:xfrm>
        </p:grpSpPr>
        <p:grpSp>
          <p:nvGrpSpPr>
            <p:cNvPr id="22" name="Group 13">
              <a:extLst>
                <a:ext uri="{FF2B5EF4-FFF2-40B4-BE49-F238E27FC236}">
                  <a16:creationId xmlns:a16="http://schemas.microsoft.com/office/drawing/2014/main" id="{F5976A98-78F9-B249-7661-831504083DEF}"/>
                </a:ext>
              </a:extLst>
            </p:cNvPr>
            <p:cNvGrpSpPr/>
            <p:nvPr/>
          </p:nvGrpSpPr>
          <p:grpSpPr>
            <a:xfrm>
              <a:off x="3337" y="0"/>
              <a:ext cx="1489234" cy="1495909"/>
              <a:chOff x="1813" y="0"/>
              <a:chExt cx="809173" cy="812800"/>
            </a:xfrm>
          </p:grpSpPr>
          <p:sp>
            <p:nvSpPr>
              <p:cNvPr id="24" name="Freeform 14">
                <a:extLst>
                  <a:ext uri="{FF2B5EF4-FFF2-40B4-BE49-F238E27FC236}">
                    <a16:creationId xmlns:a16="http://schemas.microsoft.com/office/drawing/2014/main" id="{F6A8C15E-523A-E1C1-254B-8465747D5CB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25" name="TextBox 15">
                <a:extLst>
                  <a:ext uri="{FF2B5EF4-FFF2-40B4-BE49-F238E27FC236}">
                    <a16:creationId xmlns:a16="http://schemas.microsoft.com/office/drawing/2014/main" id="{5360608A-FC0C-974C-27D2-EDB7D10B2B6E}"/>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23" name="TextBox 16">
              <a:extLst>
                <a:ext uri="{FF2B5EF4-FFF2-40B4-BE49-F238E27FC236}">
                  <a16:creationId xmlns:a16="http://schemas.microsoft.com/office/drawing/2014/main" id="{BD2B5FA3-3B9D-23A2-90C0-153C43450C00}"/>
                </a:ext>
              </a:extLst>
            </p:cNvPr>
            <p:cNvSpPr txBox="1"/>
            <p:nvPr/>
          </p:nvSpPr>
          <p:spPr>
            <a:xfrm>
              <a:off x="461722" y="68291"/>
              <a:ext cx="761896" cy="1449600"/>
            </a:xfrm>
            <a:prstGeom prst="rect">
              <a:avLst/>
            </a:prstGeom>
          </p:spPr>
          <p:txBody>
            <a:bodyPr wrap="square" lIns="0" tIns="0" rIns="0" bIns="0" rtlCol="0" anchor="t">
              <a:spAutoFit/>
            </a:bodyPr>
            <a:lstStyle/>
            <a:p>
              <a:pPr>
                <a:lnSpc>
                  <a:spcPts val="6000"/>
                </a:lnSpc>
                <a:spcBef>
                  <a:spcPct val="0"/>
                </a:spcBef>
              </a:pPr>
              <a:r>
                <a:rPr lang="en-US" sz="4000" b="1" dirty="0">
                  <a:solidFill>
                    <a:schemeClr val="bg1"/>
                  </a:solidFill>
                  <a:latin typeface="Secular One"/>
                </a:rPr>
                <a:t>4</a:t>
              </a:r>
            </a:p>
          </p:txBody>
        </p:sp>
      </p:grpSp>
      <p:grpSp>
        <p:nvGrpSpPr>
          <p:cNvPr id="26" name="Group 12">
            <a:extLst>
              <a:ext uri="{FF2B5EF4-FFF2-40B4-BE49-F238E27FC236}">
                <a16:creationId xmlns:a16="http://schemas.microsoft.com/office/drawing/2014/main" id="{0A8A825D-A7B7-58ED-468F-F716C027FEB5}"/>
              </a:ext>
            </a:extLst>
          </p:cNvPr>
          <p:cNvGrpSpPr/>
          <p:nvPr/>
        </p:nvGrpSpPr>
        <p:grpSpPr>
          <a:xfrm>
            <a:off x="8768442" y="4511113"/>
            <a:ext cx="749300" cy="765405"/>
            <a:chOff x="3337" y="0"/>
            <a:chExt cx="1489234" cy="1517891"/>
          </a:xfrm>
        </p:grpSpPr>
        <p:grpSp>
          <p:nvGrpSpPr>
            <p:cNvPr id="27" name="Group 13">
              <a:extLst>
                <a:ext uri="{FF2B5EF4-FFF2-40B4-BE49-F238E27FC236}">
                  <a16:creationId xmlns:a16="http://schemas.microsoft.com/office/drawing/2014/main" id="{BBD24EF7-FB30-1F27-518E-407E69B78CFC}"/>
                </a:ext>
              </a:extLst>
            </p:cNvPr>
            <p:cNvGrpSpPr/>
            <p:nvPr/>
          </p:nvGrpSpPr>
          <p:grpSpPr>
            <a:xfrm>
              <a:off x="3337" y="0"/>
              <a:ext cx="1489234" cy="1495909"/>
              <a:chOff x="1813" y="0"/>
              <a:chExt cx="809173" cy="812800"/>
            </a:xfrm>
          </p:grpSpPr>
          <p:sp>
            <p:nvSpPr>
              <p:cNvPr id="29" name="Freeform 14">
                <a:extLst>
                  <a:ext uri="{FF2B5EF4-FFF2-40B4-BE49-F238E27FC236}">
                    <a16:creationId xmlns:a16="http://schemas.microsoft.com/office/drawing/2014/main" id="{3D71FA40-D825-1A44-C703-43882C79130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30" name="TextBox 15">
                <a:extLst>
                  <a:ext uri="{FF2B5EF4-FFF2-40B4-BE49-F238E27FC236}">
                    <a16:creationId xmlns:a16="http://schemas.microsoft.com/office/drawing/2014/main" id="{230445E4-21FF-3ED5-F40C-760931AF9C05}"/>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28" name="TextBox 16">
              <a:extLst>
                <a:ext uri="{FF2B5EF4-FFF2-40B4-BE49-F238E27FC236}">
                  <a16:creationId xmlns:a16="http://schemas.microsoft.com/office/drawing/2014/main" id="{7CF42FFC-3B3B-017E-B7E8-E497225E10B4}"/>
                </a:ext>
              </a:extLst>
            </p:cNvPr>
            <p:cNvSpPr txBox="1"/>
            <p:nvPr/>
          </p:nvSpPr>
          <p:spPr>
            <a:xfrm>
              <a:off x="461722" y="68291"/>
              <a:ext cx="761896" cy="1449600"/>
            </a:xfrm>
            <a:prstGeom prst="rect">
              <a:avLst/>
            </a:prstGeom>
          </p:spPr>
          <p:txBody>
            <a:bodyPr wrap="square" lIns="0" tIns="0" rIns="0" bIns="0" rtlCol="0" anchor="t">
              <a:spAutoFit/>
            </a:bodyPr>
            <a:lstStyle/>
            <a:p>
              <a:pPr>
                <a:lnSpc>
                  <a:spcPts val="6000"/>
                </a:lnSpc>
                <a:spcBef>
                  <a:spcPct val="0"/>
                </a:spcBef>
              </a:pPr>
              <a:r>
                <a:rPr lang="en-US" sz="4000" b="1" dirty="0">
                  <a:solidFill>
                    <a:schemeClr val="bg1"/>
                  </a:solidFill>
                  <a:latin typeface="Secular One"/>
                </a:rPr>
                <a:t>5</a:t>
              </a:r>
            </a:p>
          </p:txBody>
        </p:sp>
      </p:grpSp>
    </p:spTree>
    <p:extLst>
      <p:ext uri="{BB962C8B-B14F-4D97-AF65-F5344CB8AC3E}">
        <p14:creationId xmlns:p14="http://schemas.microsoft.com/office/powerpoint/2010/main" val="282417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D791-DE8E-5881-8992-05CB07EBF5BF}"/>
              </a:ext>
            </a:extLst>
          </p:cNvPr>
          <p:cNvSpPr>
            <a:spLocks noGrp="1"/>
          </p:cNvSpPr>
          <p:nvPr>
            <p:ph type="title"/>
          </p:nvPr>
        </p:nvSpPr>
        <p:spPr/>
        <p:txBody>
          <a:bodyPr/>
          <a:lstStyle/>
          <a:p>
            <a:r>
              <a:rPr lang="en-US" dirty="0"/>
              <a:t>Description of the App</a:t>
            </a:r>
          </a:p>
        </p:txBody>
      </p:sp>
      <p:sp>
        <p:nvSpPr>
          <p:cNvPr id="3" name="Content Placeholder 2">
            <a:extLst>
              <a:ext uri="{FF2B5EF4-FFF2-40B4-BE49-F238E27FC236}">
                <a16:creationId xmlns:a16="http://schemas.microsoft.com/office/drawing/2014/main" id="{E2696824-D282-80AA-3D6D-2CABC21C0331}"/>
              </a:ext>
            </a:extLst>
          </p:cNvPr>
          <p:cNvSpPr>
            <a:spLocks noGrp="1"/>
          </p:cNvSpPr>
          <p:nvPr>
            <p:ph idx="1"/>
          </p:nvPr>
        </p:nvSpPr>
        <p:spPr/>
        <p:txBody>
          <a:bodyPr/>
          <a:lstStyle/>
          <a:p>
            <a:pPr>
              <a:spcAft>
                <a:spcPts val="1200"/>
              </a:spcAft>
            </a:pPr>
            <a:r>
              <a:rPr lang="en-US" sz="3200" dirty="0">
                <a:effectLst/>
                <a:latin typeface="+mj-lt"/>
                <a:ea typeface="Calibri" panose="020F0502020204030204" pitchFamily="34" charset="0"/>
              </a:rPr>
              <a:t>To run it locally, the user will need to install the latest versions of the following R packages</a:t>
            </a:r>
          </a:p>
          <a:p>
            <a:pPr lvl="1">
              <a:spcAft>
                <a:spcPts val="1200"/>
              </a:spcAft>
            </a:pPr>
            <a:r>
              <a:rPr lang="en-US" sz="3200" dirty="0">
                <a:effectLst/>
                <a:latin typeface="+mj-lt"/>
                <a:ea typeface="Calibri" panose="020F0502020204030204" pitchFamily="34" charset="0"/>
              </a:rPr>
              <a:t>Shiny (</a:t>
            </a:r>
            <a:r>
              <a:rPr lang="en-US" sz="3200" dirty="0">
                <a:effectLst/>
                <a:latin typeface="+mj-lt"/>
                <a:ea typeface="Calibri" panose="020F0502020204030204" pitchFamily="34" charset="0"/>
                <a:hlinkClick r:id="rId2"/>
              </a:rPr>
              <a:t>http://shiny.rstudio.com</a:t>
            </a:r>
            <a:r>
              <a:rPr lang="en-US" sz="3200" dirty="0">
                <a:effectLst/>
                <a:latin typeface="+mj-lt"/>
                <a:ea typeface="Calibri" panose="020F0502020204030204" pitchFamily="34" charset="0"/>
              </a:rPr>
              <a:t>)</a:t>
            </a:r>
          </a:p>
          <a:p>
            <a:pPr lvl="1">
              <a:spcAft>
                <a:spcPts val="1200"/>
              </a:spcAft>
            </a:pPr>
            <a:r>
              <a:rPr lang="en-US" sz="3200" dirty="0" err="1">
                <a:effectLst/>
                <a:latin typeface="+mj-lt"/>
                <a:ea typeface="Calibri" panose="020F0502020204030204" pitchFamily="34" charset="0"/>
              </a:rPr>
              <a:t>Factoextra</a:t>
            </a:r>
            <a:r>
              <a:rPr lang="en-US" sz="3200" dirty="0">
                <a:effectLst/>
                <a:latin typeface="+mj-lt"/>
                <a:ea typeface="Calibri" panose="020F0502020204030204" pitchFamily="34" charset="0"/>
              </a:rPr>
              <a:t> ( </a:t>
            </a:r>
            <a:r>
              <a:rPr lang="en-US" sz="3200" u="sng" dirty="0">
                <a:solidFill>
                  <a:srgbClr val="0563C1"/>
                </a:solidFill>
                <a:effectLst/>
                <a:latin typeface="+mj-lt"/>
                <a:ea typeface="Calibri" panose="020F0502020204030204" pitchFamily="34" charset="0"/>
                <a:hlinkClick r:id="rId3"/>
              </a:rPr>
              <a:t>https://cran.r-project.org/web/packages/factoextra/index.html</a:t>
            </a:r>
            <a:endParaRPr lang="en-US" sz="3200" u="sng" dirty="0">
              <a:solidFill>
                <a:srgbClr val="0563C1"/>
              </a:solidFill>
              <a:effectLst/>
              <a:latin typeface="+mj-lt"/>
              <a:ea typeface="Calibri" panose="020F0502020204030204" pitchFamily="34" charset="0"/>
            </a:endParaRPr>
          </a:p>
          <a:p>
            <a:pPr lvl="1"/>
            <a:r>
              <a:rPr lang="en-US" sz="3200" dirty="0">
                <a:latin typeface="+mj-lt"/>
              </a:rPr>
              <a:t>The app and information related to it are available at GitHub (</a:t>
            </a:r>
            <a:r>
              <a:rPr lang="en-US" sz="3200" dirty="0">
                <a:latin typeface="+mj-lt"/>
                <a:hlinkClick r:id="rId4"/>
              </a:rPr>
              <a:t>https://github.com/Dukeappiah1/k-means.git</a:t>
            </a:r>
            <a:r>
              <a:rPr lang="en-US" sz="3200" dirty="0">
                <a:latin typeface="+mj-lt"/>
              </a:rPr>
              <a:t>) </a:t>
            </a:r>
          </a:p>
        </p:txBody>
      </p:sp>
    </p:spTree>
    <p:extLst>
      <p:ext uri="{BB962C8B-B14F-4D97-AF65-F5344CB8AC3E}">
        <p14:creationId xmlns:p14="http://schemas.microsoft.com/office/powerpoint/2010/main" val="191458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7A50-87CD-B306-6112-18E684EA2F8F}"/>
              </a:ext>
            </a:extLst>
          </p:cNvPr>
          <p:cNvSpPr>
            <a:spLocks noGrp="1"/>
          </p:cNvSpPr>
          <p:nvPr>
            <p:ph type="title"/>
          </p:nvPr>
        </p:nvSpPr>
        <p:spPr>
          <a:xfrm>
            <a:off x="838200" y="153192"/>
            <a:ext cx="10515600" cy="1325563"/>
          </a:xfrm>
        </p:spPr>
        <p:txBody>
          <a:bodyPr/>
          <a:lstStyle/>
          <a:p>
            <a:r>
              <a:rPr lang="en-US" dirty="0"/>
              <a:t>Source of Data For The App </a:t>
            </a:r>
          </a:p>
        </p:txBody>
      </p:sp>
      <p:sp>
        <p:nvSpPr>
          <p:cNvPr id="3" name="Content Placeholder 2">
            <a:extLst>
              <a:ext uri="{FF2B5EF4-FFF2-40B4-BE49-F238E27FC236}">
                <a16:creationId xmlns:a16="http://schemas.microsoft.com/office/drawing/2014/main" id="{DB9C18F7-09A9-C2DD-3E46-37992BE1F2FC}"/>
              </a:ext>
            </a:extLst>
          </p:cNvPr>
          <p:cNvSpPr>
            <a:spLocks noGrp="1"/>
          </p:cNvSpPr>
          <p:nvPr>
            <p:ph idx="1"/>
          </p:nvPr>
        </p:nvSpPr>
        <p:spPr>
          <a:xfrm>
            <a:off x="657225" y="1351755"/>
            <a:ext cx="11055350" cy="4351338"/>
          </a:xfrm>
        </p:spPr>
        <p:txBody>
          <a:bodyPr/>
          <a:lstStyle/>
          <a:p>
            <a:pPr>
              <a:spcAft>
                <a:spcPts val="1200"/>
              </a:spcAft>
            </a:pPr>
            <a:r>
              <a:rPr lang="en-US" dirty="0">
                <a:latin typeface="+mj-lt"/>
              </a:rPr>
              <a:t>Data were from the 2017-2020 cycle of the National Health and Nutrition Examination Survey (NHANES).</a:t>
            </a:r>
          </a:p>
          <a:p>
            <a:pPr>
              <a:spcAft>
                <a:spcPts val="1200"/>
              </a:spcAft>
            </a:pPr>
            <a:r>
              <a:rPr lang="en-US" dirty="0">
                <a:latin typeface="+mj-lt"/>
              </a:rPr>
              <a:t>It is administered by the National Center for Health Statistics.</a:t>
            </a:r>
          </a:p>
          <a:p>
            <a:pPr>
              <a:spcAft>
                <a:spcPts val="1200"/>
              </a:spcAft>
            </a:pPr>
            <a:r>
              <a:rPr lang="en-US" dirty="0">
                <a:latin typeface="+mj-lt"/>
              </a:rPr>
              <a:t>NHANES is an ongoing stratified, multistage, probability survey designed to assess the health and nutritional status of non-institutionalized adults and children in the United States (available at </a:t>
            </a:r>
            <a:r>
              <a:rPr lang="en-US" dirty="0">
                <a:latin typeface="+mj-lt"/>
                <a:hlinkClick r:id="rId2"/>
              </a:rPr>
              <a:t>https://www.cdc.gov/nchs/nhanes/</a:t>
            </a:r>
            <a:r>
              <a:rPr lang="en-US" dirty="0">
                <a:latin typeface="+mj-lt"/>
              </a:rPr>
              <a:t>. </a:t>
            </a:r>
          </a:p>
          <a:p>
            <a:pPr>
              <a:spcAft>
                <a:spcPts val="1200"/>
              </a:spcAft>
            </a:pPr>
            <a:r>
              <a:rPr lang="en-US" dirty="0">
                <a:latin typeface="+mj-lt"/>
              </a:rPr>
              <a:t>The survey is unique in that it combines interviews and physical examinations. </a:t>
            </a:r>
          </a:p>
        </p:txBody>
      </p:sp>
    </p:spTree>
    <p:extLst>
      <p:ext uri="{BB962C8B-B14F-4D97-AF65-F5344CB8AC3E}">
        <p14:creationId xmlns:p14="http://schemas.microsoft.com/office/powerpoint/2010/main" val="44232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7A50-87CD-B306-6112-18E684EA2F8F}"/>
              </a:ext>
            </a:extLst>
          </p:cNvPr>
          <p:cNvSpPr>
            <a:spLocks noGrp="1"/>
          </p:cNvSpPr>
          <p:nvPr>
            <p:ph type="title"/>
          </p:nvPr>
        </p:nvSpPr>
        <p:spPr>
          <a:xfrm>
            <a:off x="838200" y="153192"/>
            <a:ext cx="10515600" cy="1325563"/>
          </a:xfrm>
        </p:spPr>
        <p:txBody>
          <a:bodyPr/>
          <a:lstStyle/>
          <a:p>
            <a:r>
              <a:rPr lang="en-US" dirty="0"/>
              <a:t>Source of Data For The App </a:t>
            </a:r>
          </a:p>
        </p:txBody>
      </p:sp>
      <p:sp>
        <p:nvSpPr>
          <p:cNvPr id="3" name="Content Placeholder 2">
            <a:extLst>
              <a:ext uri="{FF2B5EF4-FFF2-40B4-BE49-F238E27FC236}">
                <a16:creationId xmlns:a16="http://schemas.microsoft.com/office/drawing/2014/main" id="{DB9C18F7-09A9-C2DD-3E46-37992BE1F2FC}"/>
              </a:ext>
            </a:extLst>
          </p:cNvPr>
          <p:cNvSpPr>
            <a:spLocks noGrp="1"/>
          </p:cNvSpPr>
          <p:nvPr>
            <p:ph idx="1"/>
          </p:nvPr>
        </p:nvSpPr>
        <p:spPr>
          <a:xfrm>
            <a:off x="565150" y="1478754"/>
            <a:ext cx="11061700" cy="5226053"/>
          </a:xfrm>
        </p:spPr>
        <p:txBody>
          <a:bodyPr/>
          <a:lstStyle/>
          <a:p>
            <a:r>
              <a:rPr lang="en-US" dirty="0">
                <a:latin typeface="+mj-lt"/>
              </a:rPr>
              <a:t>Data on 7425 adults aged 18 years and older with complete data on </a:t>
            </a:r>
          </a:p>
          <a:p>
            <a:pPr lvl="1">
              <a:spcAft>
                <a:spcPts val="0"/>
              </a:spcAft>
            </a:pPr>
            <a:r>
              <a:rPr lang="en-US" dirty="0">
                <a:latin typeface="+mj-lt"/>
              </a:rPr>
              <a:t>Age</a:t>
            </a:r>
          </a:p>
          <a:p>
            <a:pPr lvl="1">
              <a:spcAft>
                <a:spcPts val="0"/>
              </a:spcAft>
            </a:pPr>
            <a:r>
              <a:rPr lang="en-US" dirty="0">
                <a:latin typeface="+mj-lt"/>
              </a:rPr>
              <a:t>Systolic blood pressure</a:t>
            </a:r>
          </a:p>
          <a:p>
            <a:pPr lvl="1">
              <a:spcAft>
                <a:spcPts val="0"/>
              </a:spcAft>
            </a:pPr>
            <a:r>
              <a:rPr lang="en-US" dirty="0">
                <a:latin typeface="+mj-lt"/>
              </a:rPr>
              <a:t>Body mass index</a:t>
            </a:r>
          </a:p>
          <a:p>
            <a:pPr lvl="1">
              <a:spcAft>
                <a:spcPts val="0"/>
              </a:spcAft>
            </a:pPr>
            <a:r>
              <a:rPr lang="en-US" dirty="0">
                <a:latin typeface="+mj-lt"/>
              </a:rPr>
              <a:t>Glycohemoglobin, </a:t>
            </a:r>
          </a:p>
          <a:p>
            <a:pPr lvl="1">
              <a:spcAft>
                <a:spcPts val="0"/>
              </a:spcAft>
            </a:pPr>
            <a:r>
              <a:rPr lang="en-US" dirty="0">
                <a:latin typeface="+mj-lt"/>
              </a:rPr>
              <a:t>HDL cholesterol </a:t>
            </a:r>
          </a:p>
          <a:p>
            <a:pPr lvl="1">
              <a:spcAft>
                <a:spcPts val="0"/>
              </a:spcAft>
            </a:pPr>
            <a:r>
              <a:rPr lang="en-US" dirty="0">
                <a:latin typeface="+mj-lt"/>
              </a:rPr>
              <a:t>Total cholesterol. </a:t>
            </a:r>
          </a:p>
          <a:p>
            <a:r>
              <a:rPr lang="en-US" sz="3200" dirty="0">
                <a:latin typeface="+mj-lt"/>
              </a:rPr>
              <a:t>The analytic dataset as well as the code to create it are available at GitHub (</a:t>
            </a:r>
            <a:r>
              <a:rPr lang="en-US" sz="3200" dirty="0">
                <a:latin typeface="+mj-lt"/>
                <a:hlinkClick r:id="rId2"/>
              </a:rPr>
              <a:t>https://github.com/Dukeappiah1/k-means.git</a:t>
            </a:r>
            <a:r>
              <a:rPr lang="en-US" sz="3200" dirty="0">
                <a:latin typeface="+mj-lt"/>
              </a:rPr>
              <a:t>) </a:t>
            </a:r>
          </a:p>
          <a:p>
            <a:endParaRPr lang="en-US" dirty="0">
              <a:latin typeface="+mj-lt"/>
            </a:endParaRPr>
          </a:p>
        </p:txBody>
      </p:sp>
    </p:spTree>
    <p:extLst>
      <p:ext uri="{BB962C8B-B14F-4D97-AF65-F5344CB8AC3E}">
        <p14:creationId xmlns:p14="http://schemas.microsoft.com/office/powerpoint/2010/main" val="289959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9236-49F9-9B8A-0CBC-84E912D5966A}"/>
              </a:ext>
            </a:extLst>
          </p:cNvPr>
          <p:cNvSpPr>
            <a:spLocks noGrp="1"/>
          </p:cNvSpPr>
          <p:nvPr>
            <p:ph type="ctrTitle"/>
          </p:nvPr>
        </p:nvSpPr>
        <p:spPr/>
        <p:txBody>
          <a:bodyPr/>
          <a:lstStyle/>
          <a:p>
            <a:r>
              <a:rPr lang="en-US" dirty="0">
                <a:latin typeface="+mn-lt"/>
              </a:rPr>
              <a:t>Results</a:t>
            </a:r>
          </a:p>
        </p:txBody>
      </p:sp>
    </p:spTree>
    <p:extLst>
      <p:ext uri="{BB962C8B-B14F-4D97-AF65-F5344CB8AC3E}">
        <p14:creationId xmlns:p14="http://schemas.microsoft.com/office/powerpoint/2010/main" val="69993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B90EB07-D8FA-E4F9-815D-EE571DC6EA63}"/>
              </a:ext>
            </a:extLst>
          </p:cNvPr>
          <p:cNvSpPr/>
          <p:nvPr/>
        </p:nvSpPr>
        <p:spPr>
          <a:xfrm>
            <a:off x="8475893" y="34288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8D267F-3EC6-848A-4278-91C45E57202A}"/>
              </a:ext>
            </a:extLst>
          </p:cNvPr>
          <p:cNvSpPr>
            <a:spLocks noGrp="1"/>
          </p:cNvSpPr>
          <p:nvPr>
            <p:ph type="title"/>
          </p:nvPr>
        </p:nvSpPr>
        <p:spPr>
          <a:xfrm>
            <a:off x="406400" y="365125"/>
            <a:ext cx="11315700" cy="1325563"/>
          </a:xfrm>
        </p:spPr>
        <p:txBody>
          <a:bodyPr/>
          <a:lstStyle/>
          <a:p>
            <a:r>
              <a:rPr lang="en-US" dirty="0"/>
              <a:t>Demonstration of The Use of The App</a:t>
            </a:r>
          </a:p>
        </p:txBody>
      </p:sp>
      <p:grpSp>
        <p:nvGrpSpPr>
          <p:cNvPr id="4" name="Google Shape;356;p34">
            <a:extLst>
              <a:ext uri="{FF2B5EF4-FFF2-40B4-BE49-F238E27FC236}">
                <a16:creationId xmlns:a16="http://schemas.microsoft.com/office/drawing/2014/main" id="{E431722A-1176-1C3F-437A-AF88380C7590}"/>
              </a:ext>
            </a:extLst>
          </p:cNvPr>
          <p:cNvGrpSpPr/>
          <p:nvPr/>
        </p:nvGrpSpPr>
        <p:grpSpPr>
          <a:xfrm>
            <a:off x="1504164" y="1690688"/>
            <a:ext cx="6973871" cy="4777177"/>
            <a:chOff x="1177450" y="241631"/>
            <a:chExt cx="6173152" cy="3616776"/>
          </a:xfrm>
        </p:grpSpPr>
        <p:sp>
          <p:nvSpPr>
            <p:cNvPr id="5" name="Google Shape;357;p34">
              <a:extLst>
                <a:ext uri="{FF2B5EF4-FFF2-40B4-BE49-F238E27FC236}">
                  <a16:creationId xmlns:a16="http://schemas.microsoft.com/office/drawing/2014/main" id="{606F7E88-3019-26CB-7AF6-09DD9B9A21D4}"/>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 name="Google Shape;358;p34">
              <a:extLst>
                <a:ext uri="{FF2B5EF4-FFF2-40B4-BE49-F238E27FC236}">
                  <a16:creationId xmlns:a16="http://schemas.microsoft.com/office/drawing/2014/main" id="{FEFF4B2A-77EB-AC1A-1D50-769500B947F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359;p34">
              <a:extLst>
                <a:ext uri="{FF2B5EF4-FFF2-40B4-BE49-F238E27FC236}">
                  <a16:creationId xmlns:a16="http://schemas.microsoft.com/office/drawing/2014/main" id="{ECB0E979-6A0B-CF11-FC20-B5C5A5C313E2}"/>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360;p34">
              <a:extLst>
                <a:ext uri="{FF2B5EF4-FFF2-40B4-BE49-F238E27FC236}">
                  <a16:creationId xmlns:a16="http://schemas.microsoft.com/office/drawing/2014/main" id="{C9713565-EA1F-9C43-F55B-E3FD51BE751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9" name="Picture 8">
            <a:extLst>
              <a:ext uri="{FF2B5EF4-FFF2-40B4-BE49-F238E27FC236}">
                <a16:creationId xmlns:a16="http://schemas.microsoft.com/office/drawing/2014/main" id="{5DBA5F49-AFBE-4140-9656-4A87870EBBDE}"/>
              </a:ext>
            </a:extLst>
          </p:cNvPr>
          <p:cNvPicPr>
            <a:picLocks noChangeAspect="1"/>
          </p:cNvPicPr>
          <p:nvPr/>
        </p:nvPicPr>
        <p:blipFill>
          <a:blip r:embed="rId2"/>
          <a:stretch>
            <a:fillRect/>
          </a:stretch>
        </p:blipFill>
        <p:spPr>
          <a:xfrm>
            <a:off x="2305836" y="1908565"/>
            <a:ext cx="5372100" cy="4008439"/>
          </a:xfrm>
          <a:prstGeom prst="rect">
            <a:avLst/>
          </a:prstGeom>
        </p:spPr>
      </p:pic>
      <p:sp>
        <p:nvSpPr>
          <p:cNvPr id="10" name="Rectangle: Rounded Corners 9">
            <a:extLst>
              <a:ext uri="{FF2B5EF4-FFF2-40B4-BE49-F238E27FC236}">
                <a16:creationId xmlns:a16="http://schemas.microsoft.com/office/drawing/2014/main" id="{7FA50A04-9350-B0B0-16EB-A1A07FFFA3BE}"/>
              </a:ext>
            </a:extLst>
          </p:cNvPr>
          <p:cNvSpPr/>
          <p:nvPr/>
        </p:nvSpPr>
        <p:spPr>
          <a:xfrm>
            <a:off x="8330162" y="32257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CB51C8B-7185-E7BB-5200-AC0E939F7AD5}"/>
              </a:ext>
            </a:extLst>
          </p:cNvPr>
          <p:cNvSpPr txBox="1">
            <a:spLocks/>
          </p:cNvSpPr>
          <p:nvPr/>
        </p:nvSpPr>
        <p:spPr>
          <a:xfrm>
            <a:off x="8475893" y="3428853"/>
            <a:ext cx="3246207"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schemeClr val="tx1"/>
                </a:solidFill>
                <a:latin typeface="Calibri" panose="020F0502020204030204"/>
              </a:rPr>
              <a:t>This is how the homepage of the App looks </a:t>
            </a:r>
          </a:p>
        </p:txBody>
      </p:sp>
    </p:spTree>
    <p:extLst>
      <p:ext uri="{BB962C8B-B14F-4D97-AF65-F5344CB8AC3E}">
        <p14:creationId xmlns:p14="http://schemas.microsoft.com/office/powerpoint/2010/main" val="52320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554F-8AEC-BD27-7E33-D60ECCF9F6EB}"/>
              </a:ext>
            </a:extLst>
          </p:cNvPr>
          <p:cNvSpPr>
            <a:spLocks noGrp="1"/>
          </p:cNvSpPr>
          <p:nvPr>
            <p:ph type="title"/>
          </p:nvPr>
        </p:nvSpPr>
        <p:spPr>
          <a:xfrm>
            <a:off x="469900" y="288925"/>
            <a:ext cx="11074400" cy="1325563"/>
          </a:xfrm>
        </p:spPr>
        <p:txBody>
          <a:bodyPr/>
          <a:lstStyle/>
          <a:p>
            <a:r>
              <a:rPr lang="en-US" dirty="0"/>
              <a:t>Demonstration of The Use of The App</a:t>
            </a:r>
          </a:p>
        </p:txBody>
      </p:sp>
      <p:sp>
        <p:nvSpPr>
          <p:cNvPr id="3" name="Content Placeholder 2">
            <a:extLst>
              <a:ext uri="{FF2B5EF4-FFF2-40B4-BE49-F238E27FC236}">
                <a16:creationId xmlns:a16="http://schemas.microsoft.com/office/drawing/2014/main" id="{1F0FFA50-4599-B575-98FB-1A3251B9B8DC}"/>
              </a:ext>
            </a:extLst>
          </p:cNvPr>
          <p:cNvSpPr>
            <a:spLocks noGrp="1"/>
          </p:cNvSpPr>
          <p:nvPr>
            <p:ph idx="1"/>
          </p:nvPr>
        </p:nvSpPr>
        <p:spPr>
          <a:xfrm>
            <a:off x="838200" y="1614488"/>
            <a:ext cx="10515600" cy="4351338"/>
          </a:xfrm>
        </p:spPr>
        <p:txBody>
          <a:bodyPr/>
          <a:lstStyle/>
          <a:p>
            <a:pPr>
              <a:spcAft>
                <a:spcPts val="1200"/>
              </a:spcAft>
            </a:pPr>
            <a:r>
              <a:rPr lang="en-US" dirty="0">
                <a:latin typeface="+mj-lt"/>
              </a:rPr>
              <a:t>The next few slides shows how the App can be used to select the number of optimal clusters when evaluating the relation of systolic blood pressure with high density lipoprotein(HDL) cholesterol.</a:t>
            </a:r>
          </a:p>
          <a:p>
            <a:r>
              <a:rPr lang="en-US" dirty="0">
                <a:latin typeface="+mj-lt"/>
              </a:rPr>
              <a:t>The following slides will be a demonstration of:</a:t>
            </a:r>
          </a:p>
          <a:p>
            <a:pPr lvl="1">
              <a:spcAft>
                <a:spcPts val="0"/>
              </a:spcAft>
            </a:pPr>
            <a:r>
              <a:rPr lang="en-US" dirty="0">
                <a:latin typeface="+mj-lt"/>
              </a:rPr>
              <a:t>How to select the variables</a:t>
            </a:r>
          </a:p>
          <a:p>
            <a:pPr lvl="1">
              <a:spcAft>
                <a:spcPts val="0"/>
              </a:spcAft>
            </a:pPr>
            <a:r>
              <a:rPr lang="en-US" dirty="0">
                <a:latin typeface="+mj-lt"/>
              </a:rPr>
              <a:t>How to select the number of clusters</a:t>
            </a:r>
          </a:p>
          <a:p>
            <a:pPr lvl="1">
              <a:spcAft>
                <a:spcPts val="0"/>
              </a:spcAft>
            </a:pPr>
            <a:r>
              <a:rPr lang="en-US" dirty="0">
                <a:latin typeface="+mj-lt"/>
              </a:rPr>
              <a:t>How the graphs changes with number of clusters</a:t>
            </a:r>
          </a:p>
          <a:p>
            <a:pPr lvl="1">
              <a:spcAft>
                <a:spcPts val="0"/>
              </a:spcAft>
            </a:pPr>
            <a:r>
              <a:rPr lang="en-US" dirty="0">
                <a:latin typeface="+mj-lt"/>
              </a:rPr>
              <a:t>How to determine the optimal cluster size using the graph of the average silhouette width</a:t>
            </a:r>
          </a:p>
          <a:p>
            <a:endParaRPr lang="en-US" dirty="0"/>
          </a:p>
        </p:txBody>
      </p:sp>
    </p:spTree>
    <p:extLst>
      <p:ext uri="{BB962C8B-B14F-4D97-AF65-F5344CB8AC3E}">
        <p14:creationId xmlns:p14="http://schemas.microsoft.com/office/powerpoint/2010/main" val="420097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B90EB07-D8FA-E4F9-815D-EE571DC6EA63}"/>
              </a:ext>
            </a:extLst>
          </p:cNvPr>
          <p:cNvSpPr/>
          <p:nvPr/>
        </p:nvSpPr>
        <p:spPr>
          <a:xfrm>
            <a:off x="8475893" y="34288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8D267F-3EC6-848A-4278-91C45E57202A}"/>
              </a:ext>
            </a:extLst>
          </p:cNvPr>
          <p:cNvSpPr>
            <a:spLocks noGrp="1"/>
          </p:cNvSpPr>
          <p:nvPr>
            <p:ph type="title"/>
          </p:nvPr>
        </p:nvSpPr>
        <p:spPr>
          <a:xfrm>
            <a:off x="406400" y="365125"/>
            <a:ext cx="11315700" cy="1325563"/>
          </a:xfrm>
        </p:spPr>
        <p:txBody>
          <a:bodyPr/>
          <a:lstStyle/>
          <a:p>
            <a:r>
              <a:rPr lang="en-US" dirty="0"/>
              <a:t>Demonstration of The Use of The App</a:t>
            </a:r>
          </a:p>
        </p:txBody>
      </p:sp>
      <p:sp>
        <p:nvSpPr>
          <p:cNvPr id="10" name="Rectangle: Rounded Corners 9">
            <a:extLst>
              <a:ext uri="{FF2B5EF4-FFF2-40B4-BE49-F238E27FC236}">
                <a16:creationId xmlns:a16="http://schemas.microsoft.com/office/drawing/2014/main" id="{7FA50A04-9350-B0B0-16EB-A1A07FFFA3BE}"/>
              </a:ext>
            </a:extLst>
          </p:cNvPr>
          <p:cNvSpPr/>
          <p:nvPr/>
        </p:nvSpPr>
        <p:spPr>
          <a:xfrm>
            <a:off x="8330162" y="32257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CB51C8B-7185-E7BB-5200-AC0E939F7AD5}"/>
              </a:ext>
            </a:extLst>
          </p:cNvPr>
          <p:cNvSpPr txBox="1">
            <a:spLocks/>
          </p:cNvSpPr>
          <p:nvPr/>
        </p:nvSpPr>
        <p:spPr>
          <a:xfrm>
            <a:off x="8421560" y="342885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solidFill>
                  <a:schemeClr val="tx1"/>
                </a:solidFill>
                <a:latin typeface="Calibri" panose="020F0502020204030204"/>
              </a:rPr>
              <a:t>The user selects the variable to be plotted on the x axis</a:t>
            </a:r>
          </a:p>
        </p:txBody>
      </p:sp>
      <p:pic>
        <p:nvPicPr>
          <p:cNvPr id="3" name="Picture 2">
            <a:extLst>
              <a:ext uri="{FF2B5EF4-FFF2-40B4-BE49-F238E27FC236}">
                <a16:creationId xmlns:a16="http://schemas.microsoft.com/office/drawing/2014/main" id="{ECF0E9F5-D336-2CCB-BC79-079DF8AF5787}"/>
              </a:ext>
            </a:extLst>
          </p:cNvPr>
          <p:cNvPicPr>
            <a:picLocks noChangeAspect="1"/>
          </p:cNvPicPr>
          <p:nvPr/>
        </p:nvPicPr>
        <p:blipFill>
          <a:blip r:embed="rId2"/>
          <a:stretch>
            <a:fillRect/>
          </a:stretch>
        </p:blipFill>
        <p:spPr>
          <a:xfrm>
            <a:off x="287103" y="1690688"/>
            <a:ext cx="7709243" cy="4561460"/>
          </a:xfrm>
          <a:prstGeom prst="rect">
            <a:avLst/>
          </a:prstGeom>
        </p:spPr>
      </p:pic>
    </p:spTree>
    <p:extLst>
      <p:ext uri="{BB962C8B-B14F-4D97-AF65-F5344CB8AC3E}">
        <p14:creationId xmlns:p14="http://schemas.microsoft.com/office/powerpoint/2010/main" val="275791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B90EB07-D8FA-E4F9-815D-EE571DC6EA63}"/>
              </a:ext>
            </a:extLst>
          </p:cNvPr>
          <p:cNvSpPr/>
          <p:nvPr/>
        </p:nvSpPr>
        <p:spPr>
          <a:xfrm>
            <a:off x="8475893" y="34288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8D267F-3EC6-848A-4278-91C45E57202A}"/>
              </a:ext>
            </a:extLst>
          </p:cNvPr>
          <p:cNvSpPr>
            <a:spLocks noGrp="1"/>
          </p:cNvSpPr>
          <p:nvPr>
            <p:ph type="title"/>
          </p:nvPr>
        </p:nvSpPr>
        <p:spPr>
          <a:xfrm>
            <a:off x="406400" y="365125"/>
            <a:ext cx="11315700" cy="1325563"/>
          </a:xfrm>
        </p:spPr>
        <p:txBody>
          <a:bodyPr/>
          <a:lstStyle/>
          <a:p>
            <a:r>
              <a:rPr lang="en-US" dirty="0"/>
              <a:t>Demonstration of The Use of The App</a:t>
            </a:r>
          </a:p>
        </p:txBody>
      </p:sp>
      <p:sp>
        <p:nvSpPr>
          <p:cNvPr id="10" name="Rectangle: Rounded Corners 9">
            <a:extLst>
              <a:ext uri="{FF2B5EF4-FFF2-40B4-BE49-F238E27FC236}">
                <a16:creationId xmlns:a16="http://schemas.microsoft.com/office/drawing/2014/main" id="{7FA50A04-9350-B0B0-16EB-A1A07FFFA3BE}"/>
              </a:ext>
            </a:extLst>
          </p:cNvPr>
          <p:cNvSpPr/>
          <p:nvPr/>
        </p:nvSpPr>
        <p:spPr>
          <a:xfrm>
            <a:off x="8330162" y="32257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CB51C8B-7185-E7BB-5200-AC0E939F7AD5}"/>
              </a:ext>
            </a:extLst>
          </p:cNvPr>
          <p:cNvSpPr txBox="1">
            <a:spLocks/>
          </p:cNvSpPr>
          <p:nvPr/>
        </p:nvSpPr>
        <p:spPr>
          <a:xfrm>
            <a:off x="8421560" y="342885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solidFill>
                  <a:schemeClr val="tx1"/>
                </a:solidFill>
                <a:latin typeface="Calibri" panose="020F0502020204030204"/>
              </a:rPr>
              <a:t>The user selects the variable to be plotted on the y axis</a:t>
            </a:r>
          </a:p>
        </p:txBody>
      </p:sp>
      <p:pic>
        <p:nvPicPr>
          <p:cNvPr id="4" name="Picture 3">
            <a:extLst>
              <a:ext uri="{FF2B5EF4-FFF2-40B4-BE49-F238E27FC236}">
                <a16:creationId xmlns:a16="http://schemas.microsoft.com/office/drawing/2014/main" id="{25E04D85-2DE4-AFF5-BEBD-90616453AD6F}"/>
              </a:ext>
            </a:extLst>
          </p:cNvPr>
          <p:cNvPicPr>
            <a:picLocks noChangeAspect="1"/>
          </p:cNvPicPr>
          <p:nvPr/>
        </p:nvPicPr>
        <p:blipFill>
          <a:blip r:embed="rId2"/>
          <a:stretch>
            <a:fillRect/>
          </a:stretch>
        </p:blipFill>
        <p:spPr>
          <a:xfrm>
            <a:off x="457408" y="1690688"/>
            <a:ext cx="7662126" cy="4545012"/>
          </a:xfrm>
          <a:prstGeom prst="rect">
            <a:avLst/>
          </a:prstGeom>
        </p:spPr>
      </p:pic>
    </p:spTree>
    <p:extLst>
      <p:ext uri="{BB962C8B-B14F-4D97-AF65-F5344CB8AC3E}">
        <p14:creationId xmlns:p14="http://schemas.microsoft.com/office/powerpoint/2010/main" val="337839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9B0CF-F0E2-93F8-4ACA-DABC4944E4A2}"/>
              </a:ext>
            </a:extLst>
          </p:cNvPr>
          <p:cNvPicPr>
            <a:picLocks noChangeAspect="1"/>
          </p:cNvPicPr>
          <p:nvPr/>
        </p:nvPicPr>
        <p:blipFill rotWithShape="1">
          <a:blip r:embed="rId2"/>
          <a:srcRect r="806" b="46296"/>
          <a:stretch/>
        </p:blipFill>
        <p:spPr>
          <a:xfrm>
            <a:off x="406400" y="1384226"/>
            <a:ext cx="9372601" cy="3683000"/>
          </a:xfrm>
          <a:prstGeom prst="rect">
            <a:avLst/>
          </a:prstGeom>
        </p:spPr>
      </p:pic>
      <p:sp>
        <p:nvSpPr>
          <p:cNvPr id="12" name="Rectangle: Rounded Corners 11">
            <a:extLst>
              <a:ext uri="{FF2B5EF4-FFF2-40B4-BE49-F238E27FC236}">
                <a16:creationId xmlns:a16="http://schemas.microsoft.com/office/drawing/2014/main" id="{7B90EB07-D8FA-E4F9-815D-EE571DC6EA63}"/>
              </a:ext>
            </a:extLst>
          </p:cNvPr>
          <p:cNvSpPr/>
          <p:nvPr/>
        </p:nvSpPr>
        <p:spPr>
          <a:xfrm>
            <a:off x="8310793" y="48893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8D267F-3EC6-848A-4278-91C45E57202A}"/>
              </a:ext>
            </a:extLst>
          </p:cNvPr>
          <p:cNvSpPr>
            <a:spLocks noGrp="1"/>
          </p:cNvSpPr>
          <p:nvPr>
            <p:ph type="title"/>
          </p:nvPr>
        </p:nvSpPr>
        <p:spPr>
          <a:xfrm>
            <a:off x="406400" y="365125"/>
            <a:ext cx="11315700" cy="1325563"/>
          </a:xfrm>
        </p:spPr>
        <p:txBody>
          <a:bodyPr/>
          <a:lstStyle/>
          <a:p>
            <a:r>
              <a:rPr lang="en-US" dirty="0"/>
              <a:t>Demonstration of The Use of The App</a:t>
            </a:r>
          </a:p>
        </p:txBody>
      </p:sp>
      <p:sp>
        <p:nvSpPr>
          <p:cNvPr id="10" name="Rectangle: Rounded Corners 9">
            <a:extLst>
              <a:ext uri="{FF2B5EF4-FFF2-40B4-BE49-F238E27FC236}">
                <a16:creationId xmlns:a16="http://schemas.microsoft.com/office/drawing/2014/main" id="{7FA50A04-9350-B0B0-16EB-A1A07FFFA3BE}"/>
              </a:ext>
            </a:extLst>
          </p:cNvPr>
          <p:cNvSpPr/>
          <p:nvPr/>
        </p:nvSpPr>
        <p:spPr>
          <a:xfrm>
            <a:off x="8165062" y="46862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CB51C8B-7185-E7BB-5200-AC0E939F7AD5}"/>
              </a:ext>
            </a:extLst>
          </p:cNvPr>
          <p:cNvSpPr txBox="1">
            <a:spLocks/>
          </p:cNvSpPr>
          <p:nvPr/>
        </p:nvSpPr>
        <p:spPr>
          <a:xfrm>
            <a:off x="8256460" y="488935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solidFill>
                  <a:schemeClr val="tx1"/>
                </a:solidFill>
                <a:latin typeface="Calibri" panose="020F0502020204030204"/>
              </a:rPr>
              <a:t>The user selects the number of cluster. The default is 3</a:t>
            </a:r>
          </a:p>
        </p:txBody>
      </p:sp>
    </p:spTree>
    <p:extLst>
      <p:ext uri="{BB962C8B-B14F-4D97-AF65-F5344CB8AC3E}">
        <p14:creationId xmlns:p14="http://schemas.microsoft.com/office/powerpoint/2010/main" val="21892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31F3-FA33-606C-8C10-B5DF51948F52}"/>
              </a:ext>
            </a:extLst>
          </p:cNvPr>
          <p:cNvSpPr>
            <a:spLocks noGrp="1"/>
          </p:cNvSpPr>
          <p:nvPr>
            <p:ph type="title"/>
          </p:nvPr>
        </p:nvSpPr>
        <p:spPr/>
        <p:txBody>
          <a:bodyPr>
            <a:normAutofit/>
          </a:bodyPr>
          <a:lstStyle/>
          <a:p>
            <a:r>
              <a:rPr lang="en-US" sz="5400" dirty="0"/>
              <a:t>Outline </a:t>
            </a:r>
          </a:p>
        </p:txBody>
      </p:sp>
      <p:grpSp>
        <p:nvGrpSpPr>
          <p:cNvPr id="4" name="Group 6">
            <a:extLst>
              <a:ext uri="{FF2B5EF4-FFF2-40B4-BE49-F238E27FC236}">
                <a16:creationId xmlns:a16="http://schemas.microsoft.com/office/drawing/2014/main" id="{52B39C28-A0D0-8193-1B4F-397446125F8E}"/>
              </a:ext>
            </a:extLst>
          </p:cNvPr>
          <p:cNvGrpSpPr/>
          <p:nvPr/>
        </p:nvGrpSpPr>
        <p:grpSpPr>
          <a:xfrm>
            <a:off x="1283607" y="1879600"/>
            <a:ext cx="9431498" cy="1193800"/>
            <a:chOff x="1" y="421335"/>
            <a:chExt cx="8148184" cy="1591733"/>
          </a:xfrm>
        </p:grpSpPr>
        <p:grpSp>
          <p:nvGrpSpPr>
            <p:cNvPr id="5" name="Group 7">
              <a:extLst>
                <a:ext uri="{FF2B5EF4-FFF2-40B4-BE49-F238E27FC236}">
                  <a16:creationId xmlns:a16="http://schemas.microsoft.com/office/drawing/2014/main" id="{ED55479C-B4B5-4C97-5283-D9056666AC0A}"/>
                </a:ext>
              </a:extLst>
            </p:cNvPr>
            <p:cNvGrpSpPr>
              <a:grpSpLocks noChangeAspect="1"/>
            </p:cNvGrpSpPr>
            <p:nvPr/>
          </p:nvGrpSpPr>
          <p:grpSpPr>
            <a:xfrm>
              <a:off x="1" y="421335"/>
              <a:ext cx="1041552" cy="1405466"/>
              <a:chOff x="3" y="1476483"/>
              <a:chExt cx="3649912" cy="4925178"/>
            </a:xfrm>
          </p:grpSpPr>
          <p:sp>
            <p:nvSpPr>
              <p:cNvPr id="8" name="Freeform 8">
                <a:extLst>
                  <a:ext uri="{FF2B5EF4-FFF2-40B4-BE49-F238E27FC236}">
                    <a16:creationId xmlns:a16="http://schemas.microsoft.com/office/drawing/2014/main" id="{11702275-73B0-A042-401B-168DB9314F20}"/>
                  </a:ext>
                </a:extLst>
              </p:cNvPr>
              <p:cNvSpPr/>
              <p:nvPr/>
            </p:nvSpPr>
            <p:spPr>
              <a:xfrm>
                <a:off x="3" y="1476483"/>
                <a:ext cx="3649912" cy="4925178"/>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2267E"/>
              </a:solidFill>
              <a:ln w="12700">
                <a:solidFill>
                  <a:srgbClr val="000000"/>
                </a:solidFill>
              </a:ln>
            </p:spPr>
          </p:sp>
        </p:grpSp>
        <p:sp>
          <p:nvSpPr>
            <p:cNvPr id="6" name="TextBox 5">
              <a:extLst>
                <a:ext uri="{FF2B5EF4-FFF2-40B4-BE49-F238E27FC236}">
                  <a16:creationId xmlns:a16="http://schemas.microsoft.com/office/drawing/2014/main" id="{07FFF8D5-6A9B-B16D-C8AF-E7CE85024934}"/>
                </a:ext>
              </a:extLst>
            </p:cNvPr>
            <p:cNvSpPr txBox="1"/>
            <p:nvPr/>
          </p:nvSpPr>
          <p:spPr>
            <a:xfrm>
              <a:off x="1235943" y="864036"/>
              <a:ext cx="6912242" cy="1149032"/>
            </a:xfrm>
            <a:prstGeom prst="rect">
              <a:avLst/>
            </a:prstGeom>
          </p:spPr>
          <p:txBody>
            <a:bodyPr wrap="square" lIns="0" tIns="0" rIns="0" bIns="0" rtlCol="0" anchor="t">
              <a:spAutoFit/>
            </a:bodyPr>
            <a:lstStyle/>
            <a:p>
              <a:r>
                <a:rPr lang="en-US" sz="2800" b="1" dirty="0">
                  <a:solidFill>
                    <a:srgbClr val="002060"/>
                  </a:solidFill>
                </a:rPr>
                <a:t>Background</a:t>
              </a:r>
              <a:r>
                <a:rPr lang="en-US" sz="2800" dirty="0"/>
                <a:t>: objective and literature review</a:t>
              </a:r>
            </a:p>
          </p:txBody>
        </p:sp>
        <p:sp>
          <p:nvSpPr>
            <p:cNvPr id="7" name="TextBox 6">
              <a:extLst>
                <a:ext uri="{FF2B5EF4-FFF2-40B4-BE49-F238E27FC236}">
                  <a16:creationId xmlns:a16="http://schemas.microsoft.com/office/drawing/2014/main" id="{2538D91F-12D9-5661-FABA-BC424C923D7A}"/>
                </a:ext>
              </a:extLst>
            </p:cNvPr>
            <p:cNvSpPr txBox="1"/>
            <p:nvPr/>
          </p:nvSpPr>
          <p:spPr>
            <a:xfrm>
              <a:off x="313826" y="608518"/>
              <a:ext cx="1334172" cy="961801"/>
            </a:xfrm>
            <a:prstGeom prst="rect">
              <a:avLst/>
            </a:prstGeom>
          </p:spPr>
          <p:txBody>
            <a:bodyPr lIns="0" tIns="0" rIns="0" bIns="0" rtlCol="0" anchor="t">
              <a:spAutoFit/>
            </a:bodyPr>
            <a:lstStyle/>
            <a:p>
              <a:pPr>
                <a:lnSpc>
                  <a:spcPts val="5850"/>
                </a:lnSpc>
              </a:pPr>
              <a:r>
                <a:rPr lang="en-US" sz="3600" dirty="0">
                  <a:solidFill>
                    <a:srgbClr val="FFFFFF"/>
                  </a:solidFill>
                  <a:latin typeface="Secular One"/>
                </a:rPr>
                <a:t>01</a:t>
              </a:r>
            </a:p>
          </p:txBody>
        </p:sp>
      </p:grpSp>
      <p:grpSp>
        <p:nvGrpSpPr>
          <p:cNvPr id="9" name="Group 6">
            <a:extLst>
              <a:ext uri="{FF2B5EF4-FFF2-40B4-BE49-F238E27FC236}">
                <a16:creationId xmlns:a16="http://schemas.microsoft.com/office/drawing/2014/main" id="{672C9A9A-DF36-AF0A-B44B-071C008D2D1B}"/>
              </a:ext>
            </a:extLst>
          </p:cNvPr>
          <p:cNvGrpSpPr/>
          <p:nvPr/>
        </p:nvGrpSpPr>
        <p:grpSpPr>
          <a:xfrm>
            <a:off x="1283606" y="3124202"/>
            <a:ext cx="10533543" cy="1142964"/>
            <a:chOff x="1" y="421335"/>
            <a:chExt cx="7998556" cy="1523952"/>
          </a:xfrm>
        </p:grpSpPr>
        <p:grpSp>
          <p:nvGrpSpPr>
            <p:cNvPr id="10" name="Group 7">
              <a:extLst>
                <a:ext uri="{FF2B5EF4-FFF2-40B4-BE49-F238E27FC236}">
                  <a16:creationId xmlns:a16="http://schemas.microsoft.com/office/drawing/2014/main" id="{0EFC3268-961E-A856-E239-E8D216B3743E}"/>
                </a:ext>
              </a:extLst>
            </p:cNvPr>
            <p:cNvGrpSpPr>
              <a:grpSpLocks noChangeAspect="1"/>
            </p:cNvGrpSpPr>
            <p:nvPr/>
          </p:nvGrpSpPr>
          <p:grpSpPr>
            <a:xfrm>
              <a:off x="1" y="421335"/>
              <a:ext cx="915457" cy="1405466"/>
              <a:chOff x="3" y="1476483"/>
              <a:chExt cx="3208036" cy="4925178"/>
            </a:xfrm>
          </p:grpSpPr>
          <p:sp>
            <p:nvSpPr>
              <p:cNvPr id="13" name="Freeform 8">
                <a:extLst>
                  <a:ext uri="{FF2B5EF4-FFF2-40B4-BE49-F238E27FC236}">
                    <a16:creationId xmlns:a16="http://schemas.microsoft.com/office/drawing/2014/main" id="{EBB48DDF-26D4-DD20-C4A9-C31605FAB905}"/>
                  </a:ext>
                </a:extLst>
              </p:cNvPr>
              <p:cNvSpPr/>
              <p:nvPr/>
            </p:nvSpPr>
            <p:spPr>
              <a:xfrm>
                <a:off x="3" y="1476483"/>
                <a:ext cx="3208036" cy="4925178"/>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2267E"/>
              </a:solidFill>
              <a:ln w="12700">
                <a:solidFill>
                  <a:srgbClr val="000000"/>
                </a:solidFill>
              </a:ln>
            </p:spPr>
          </p:sp>
        </p:grpSp>
        <p:sp>
          <p:nvSpPr>
            <p:cNvPr id="11" name="TextBox 10">
              <a:extLst>
                <a:ext uri="{FF2B5EF4-FFF2-40B4-BE49-F238E27FC236}">
                  <a16:creationId xmlns:a16="http://schemas.microsoft.com/office/drawing/2014/main" id="{E7BE7B36-5B82-C398-02C0-1CE8B5AF4FF9}"/>
                </a:ext>
              </a:extLst>
            </p:cNvPr>
            <p:cNvSpPr txBox="1"/>
            <p:nvPr/>
          </p:nvSpPr>
          <p:spPr>
            <a:xfrm>
              <a:off x="1086315" y="796255"/>
              <a:ext cx="6912242" cy="1149032"/>
            </a:xfrm>
            <a:prstGeom prst="rect">
              <a:avLst/>
            </a:prstGeom>
          </p:spPr>
          <p:txBody>
            <a:bodyPr wrap="square" lIns="0" tIns="0" rIns="0" bIns="0" rtlCol="0" anchor="t">
              <a:spAutoFit/>
            </a:bodyPr>
            <a:lstStyle/>
            <a:p>
              <a:r>
                <a:rPr lang="en-US" sz="2800" b="1" dirty="0">
                  <a:solidFill>
                    <a:srgbClr val="002060"/>
                  </a:solidFill>
                </a:rPr>
                <a:t>Methods: </a:t>
              </a:r>
              <a:r>
                <a:rPr lang="en-US" sz="2800" dirty="0"/>
                <a:t>design of the app, source of data, data analysis</a:t>
              </a:r>
            </a:p>
          </p:txBody>
        </p:sp>
        <p:sp>
          <p:nvSpPr>
            <p:cNvPr id="12" name="TextBox 11">
              <a:extLst>
                <a:ext uri="{FF2B5EF4-FFF2-40B4-BE49-F238E27FC236}">
                  <a16:creationId xmlns:a16="http://schemas.microsoft.com/office/drawing/2014/main" id="{DF023F17-FF09-ACB7-D8A7-3BF919BF1D19}"/>
                </a:ext>
              </a:extLst>
            </p:cNvPr>
            <p:cNvSpPr txBox="1"/>
            <p:nvPr/>
          </p:nvSpPr>
          <p:spPr>
            <a:xfrm>
              <a:off x="313826" y="608518"/>
              <a:ext cx="1334172" cy="961801"/>
            </a:xfrm>
            <a:prstGeom prst="rect">
              <a:avLst/>
            </a:prstGeom>
          </p:spPr>
          <p:txBody>
            <a:bodyPr lIns="0" tIns="0" rIns="0" bIns="0" rtlCol="0" anchor="t">
              <a:spAutoFit/>
            </a:bodyPr>
            <a:lstStyle/>
            <a:p>
              <a:pPr>
                <a:lnSpc>
                  <a:spcPts val="5850"/>
                </a:lnSpc>
              </a:pPr>
              <a:r>
                <a:rPr lang="en-US" sz="3600" dirty="0">
                  <a:solidFill>
                    <a:srgbClr val="FFFFFF"/>
                  </a:solidFill>
                  <a:latin typeface="Secular One"/>
                </a:rPr>
                <a:t>01</a:t>
              </a:r>
            </a:p>
          </p:txBody>
        </p:sp>
      </p:grpSp>
      <p:grpSp>
        <p:nvGrpSpPr>
          <p:cNvPr id="14" name="Group 6">
            <a:extLst>
              <a:ext uri="{FF2B5EF4-FFF2-40B4-BE49-F238E27FC236}">
                <a16:creationId xmlns:a16="http://schemas.microsoft.com/office/drawing/2014/main" id="{35160B22-4C22-065E-9FC4-A661CEFDC52C}"/>
              </a:ext>
            </a:extLst>
          </p:cNvPr>
          <p:cNvGrpSpPr/>
          <p:nvPr/>
        </p:nvGrpSpPr>
        <p:grpSpPr>
          <a:xfrm>
            <a:off x="1283608" y="4368768"/>
            <a:ext cx="10400391" cy="1054100"/>
            <a:chOff x="2" y="421335"/>
            <a:chExt cx="8985243" cy="1405466"/>
          </a:xfrm>
        </p:grpSpPr>
        <p:grpSp>
          <p:nvGrpSpPr>
            <p:cNvPr id="15" name="Group 7">
              <a:extLst>
                <a:ext uri="{FF2B5EF4-FFF2-40B4-BE49-F238E27FC236}">
                  <a16:creationId xmlns:a16="http://schemas.microsoft.com/office/drawing/2014/main" id="{B158E933-286C-0ACB-2C82-AB9D9C76201D}"/>
                </a:ext>
              </a:extLst>
            </p:cNvPr>
            <p:cNvGrpSpPr>
              <a:grpSpLocks noChangeAspect="1"/>
            </p:cNvGrpSpPr>
            <p:nvPr/>
          </p:nvGrpSpPr>
          <p:grpSpPr>
            <a:xfrm>
              <a:off x="2" y="421335"/>
              <a:ext cx="1041551" cy="1405466"/>
              <a:chOff x="6" y="1476483"/>
              <a:chExt cx="3649909" cy="4925178"/>
            </a:xfrm>
          </p:grpSpPr>
          <p:sp>
            <p:nvSpPr>
              <p:cNvPr id="18" name="Freeform 8">
                <a:extLst>
                  <a:ext uri="{FF2B5EF4-FFF2-40B4-BE49-F238E27FC236}">
                    <a16:creationId xmlns:a16="http://schemas.microsoft.com/office/drawing/2014/main" id="{001F2EBD-B786-E42A-8522-65AF672C658D}"/>
                  </a:ext>
                </a:extLst>
              </p:cNvPr>
              <p:cNvSpPr/>
              <p:nvPr/>
            </p:nvSpPr>
            <p:spPr>
              <a:xfrm>
                <a:off x="6" y="1476483"/>
                <a:ext cx="3649909" cy="4925178"/>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2267E"/>
              </a:solidFill>
              <a:ln w="12700">
                <a:solidFill>
                  <a:srgbClr val="000000"/>
                </a:solidFill>
              </a:ln>
            </p:spPr>
          </p:sp>
        </p:grpSp>
        <p:sp>
          <p:nvSpPr>
            <p:cNvPr id="16" name="TextBox 15">
              <a:extLst>
                <a:ext uri="{FF2B5EF4-FFF2-40B4-BE49-F238E27FC236}">
                  <a16:creationId xmlns:a16="http://schemas.microsoft.com/office/drawing/2014/main" id="{2FA6437A-4050-438A-2633-98B002D1F031}"/>
                </a:ext>
              </a:extLst>
            </p:cNvPr>
            <p:cNvSpPr txBox="1"/>
            <p:nvPr/>
          </p:nvSpPr>
          <p:spPr>
            <a:xfrm>
              <a:off x="1235943" y="864036"/>
              <a:ext cx="7749302" cy="574516"/>
            </a:xfrm>
            <a:prstGeom prst="rect">
              <a:avLst/>
            </a:prstGeom>
          </p:spPr>
          <p:txBody>
            <a:bodyPr wrap="square" lIns="0" tIns="0" rIns="0" bIns="0" rtlCol="0" anchor="t">
              <a:spAutoFit/>
            </a:bodyPr>
            <a:lstStyle/>
            <a:p>
              <a:r>
                <a:rPr lang="en-US" sz="2800" b="1" dirty="0">
                  <a:solidFill>
                    <a:srgbClr val="002060"/>
                  </a:solidFill>
                </a:rPr>
                <a:t>Results: </a:t>
              </a:r>
              <a:r>
                <a:rPr lang="en-US" sz="2800" dirty="0"/>
                <a:t>App demonstration and data presentation. </a:t>
              </a:r>
            </a:p>
          </p:txBody>
        </p:sp>
        <p:sp>
          <p:nvSpPr>
            <p:cNvPr id="17" name="TextBox 16">
              <a:extLst>
                <a:ext uri="{FF2B5EF4-FFF2-40B4-BE49-F238E27FC236}">
                  <a16:creationId xmlns:a16="http://schemas.microsoft.com/office/drawing/2014/main" id="{6479BACC-48F4-DF4F-E0D3-E000FDD95A64}"/>
                </a:ext>
              </a:extLst>
            </p:cNvPr>
            <p:cNvSpPr txBox="1"/>
            <p:nvPr/>
          </p:nvSpPr>
          <p:spPr>
            <a:xfrm>
              <a:off x="313826" y="608518"/>
              <a:ext cx="1334172" cy="961801"/>
            </a:xfrm>
            <a:prstGeom prst="rect">
              <a:avLst/>
            </a:prstGeom>
          </p:spPr>
          <p:txBody>
            <a:bodyPr lIns="0" tIns="0" rIns="0" bIns="0" rtlCol="0" anchor="t">
              <a:spAutoFit/>
            </a:bodyPr>
            <a:lstStyle/>
            <a:p>
              <a:pPr>
                <a:lnSpc>
                  <a:spcPts val="5850"/>
                </a:lnSpc>
              </a:pPr>
              <a:r>
                <a:rPr lang="en-US" sz="3600" dirty="0">
                  <a:solidFill>
                    <a:srgbClr val="FFFFFF"/>
                  </a:solidFill>
                  <a:latin typeface="Secular One"/>
                </a:rPr>
                <a:t>01</a:t>
              </a:r>
            </a:p>
          </p:txBody>
        </p:sp>
      </p:grpSp>
      <p:grpSp>
        <p:nvGrpSpPr>
          <p:cNvPr id="24" name="Group 6">
            <a:extLst>
              <a:ext uri="{FF2B5EF4-FFF2-40B4-BE49-F238E27FC236}">
                <a16:creationId xmlns:a16="http://schemas.microsoft.com/office/drawing/2014/main" id="{49439B4B-F4AD-F16E-5B87-9DA2FF71B4D2}"/>
              </a:ext>
            </a:extLst>
          </p:cNvPr>
          <p:cNvGrpSpPr/>
          <p:nvPr/>
        </p:nvGrpSpPr>
        <p:grpSpPr>
          <a:xfrm>
            <a:off x="1283607" y="5640592"/>
            <a:ext cx="9431498" cy="1054100"/>
            <a:chOff x="1" y="421335"/>
            <a:chExt cx="8148184" cy="1405466"/>
          </a:xfrm>
        </p:grpSpPr>
        <p:grpSp>
          <p:nvGrpSpPr>
            <p:cNvPr id="25" name="Group 7">
              <a:extLst>
                <a:ext uri="{FF2B5EF4-FFF2-40B4-BE49-F238E27FC236}">
                  <a16:creationId xmlns:a16="http://schemas.microsoft.com/office/drawing/2014/main" id="{D76A7AAD-4D40-B206-5747-68855943B884}"/>
                </a:ext>
              </a:extLst>
            </p:cNvPr>
            <p:cNvGrpSpPr>
              <a:grpSpLocks noChangeAspect="1"/>
            </p:cNvGrpSpPr>
            <p:nvPr/>
          </p:nvGrpSpPr>
          <p:grpSpPr>
            <a:xfrm>
              <a:off x="1" y="421335"/>
              <a:ext cx="1041552" cy="1405466"/>
              <a:chOff x="3" y="1476483"/>
              <a:chExt cx="3649912" cy="4925178"/>
            </a:xfrm>
          </p:grpSpPr>
          <p:sp>
            <p:nvSpPr>
              <p:cNvPr id="28" name="Freeform 8">
                <a:extLst>
                  <a:ext uri="{FF2B5EF4-FFF2-40B4-BE49-F238E27FC236}">
                    <a16:creationId xmlns:a16="http://schemas.microsoft.com/office/drawing/2014/main" id="{EC50403E-C628-B433-3AD4-8C1059594845}"/>
                  </a:ext>
                </a:extLst>
              </p:cNvPr>
              <p:cNvSpPr/>
              <p:nvPr/>
            </p:nvSpPr>
            <p:spPr>
              <a:xfrm>
                <a:off x="3" y="1476483"/>
                <a:ext cx="3649912" cy="4925178"/>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2267E"/>
              </a:solidFill>
              <a:ln w="12700">
                <a:solidFill>
                  <a:srgbClr val="000000"/>
                </a:solidFill>
              </a:ln>
            </p:spPr>
          </p:sp>
        </p:grpSp>
        <p:sp>
          <p:nvSpPr>
            <p:cNvPr id="26" name="TextBox 25">
              <a:extLst>
                <a:ext uri="{FF2B5EF4-FFF2-40B4-BE49-F238E27FC236}">
                  <a16:creationId xmlns:a16="http://schemas.microsoft.com/office/drawing/2014/main" id="{AF7327F2-E770-5D86-E4D1-44177779E359}"/>
                </a:ext>
              </a:extLst>
            </p:cNvPr>
            <p:cNvSpPr txBox="1"/>
            <p:nvPr/>
          </p:nvSpPr>
          <p:spPr>
            <a:xfrm>
              <a:off x="1235943" y="864036"/>
              <a:ext cx="6912242" cy="574516"/>
            </a:xfrm>
            <a:prstGeom prst="rect">
              <a:avLst/>
            </a:prstGeom>
          </p:spPr>
          <p:txBody>
            <a:bodyPr wrap="square" lIns="0" tIns="0" rIns="0" bIns="0" rtlCol="0" anchor="t">
              <a:spAutoFit/>
            </a:bodyPr>
            <a:lstStyle/>
            <a:p>
              <a:r>
                <a:rPr lang="en-US" sz="2800" b="1" dirty="0">
                  <a:solidFill>
                    <a:srgbClr val="002060"/>
                  </a:solidFill>
                </a:rPr>
                <a:t>Conclusions</a:t>
              </a:r>
              <a:r>
                <a:rPr lang="en-US" sz="2800" dirty="0"/>
                <a:t>: strength and limitations</a:t>
              </a:r>
            </a:p>
          </p:txBody>
        </p:sp>
        <p:sp>
          <p:nvSpPr>
            <p:cNvPr id="27" name="TextBox 26">
              <a:extLst>
                <a:ext uri="{FF2B5EF4-FFF2-40B4-BE49-F238E27FC236}">
                  <a16:creationId xmlns:a16="http://schemas.microsoft.com/office/drawing/2014/main" id="{8401CFDC-C718-BF3A-687D-4B96956D6D79}"/>
                </a:ext>
              </a:extLst>
            </p:cNvPr>
            <p:cNvSpPr txBox="1"/>
            <p:nvPr/>
          </p:nvSpPr>
          <p:spPr>
            <a:xfrm>
              <a:off x="313826" y="608518"/>
              <a:ext cx="1334172" cy="961801"/>
            </a:xfrm>
            <a:prstGeom prst="rect">
              <a:avLst/>
            </a:prstGeom>
          </p:spPr>
          <p:txBody>
            <a:bodyPr lIns="0" tIns="0" rIns="0" bIns="0" rtlCol="0" anchor="t">
              <a:spAutoFit/>
            </a:bodyPr>
            <a:lstStyle/>
            <a:p>
              <a:pPr>
                <a:lnSpc>
                  <a:spcPts val="5850"/>
                </a:lnSpc>
              </a:pPr>
              <a:r>
                <a:rPr lang="en-US" sz="3600" dirty="0">
                  <a:solidFill>
                    <a:srgbClr val="FFFFFF"/>
                  </a:solidFill>
                  <a:latin typeface="Secular One"/>
                </a:rPr>
                <a:t>01</a:t>
              </a:r>
            </a:p>
          </p:txBody>
        </p:sp>
      </p:grpSp>
    </p:spTree>
    <p:extLst>
      <p:ext uri="{BB962C8B-B14F-4D97-AF65-F5344CB8AC3E}">
        <p14:creationId xmlns:p14="http://schemas.microsoft.com/office/powerpoint/2010/main" val="327537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9DBC9E-5168-88BC-50A5-20B41289807F}"/>
              </a:ext>
            </a:extLst>
          </p:cNvPr>
          <p:cNvPicPr>
            <a:picLocks noChangeAspect="1"/>
          </p:cNvPicPr>
          <p:nvPr/>
        </p:nvPicPr>
        <p:blipFill>
          <a:blip r:embed="rId2"/>
          <a:stretch>
            <a:fillRect/>
          </a:stretch>
        </p:blipFill>
        <p:spPr>
          <a:xfrm>
            <a:off x="279400" y="1066800"/>
            <a:ext cx="8369300" cy="5054600"/>
          </a:xfrm>
          <a:prstGeom prst="rect">
            <a:avLst/>
          </a:prstGeom>
        </p:spPr>
      </p:pic>
      <p:sp>
        <p:nvSpPr>
          <p:cNvPr id="2" name="Title 1">
            <a:extLst>
              <a:ext uri="{FF2B5EF4-FFF2-40B4-BE49-F238E27FC236}">
                <a16:creationId xmlns:a16="http://schemas.microsoft.com/office/drawing/2014/main" id="{4A6934CB-A064-BF97-C346-29D4B3298310}"/>
              </a:ext>
            </a:extLst>
          </p:cNvPr>
          <p:cNvSpPr>
            <a:spLocks noGrp="1"/>
          </p:cNvSpPr>
          <p:nvPr>
            <p:ph type="title"/>
          </p:nvPr>
        </p:nvSpPr>
        <p:spPr>
          <a:xfrm>
            <a:off x="558800" y="18255"/>
            <a:ext cx="11353800" cy="1325563"/>
          </a:xfrm>
        </p:spPr>
        <p:txBody>
          <a:bodyPr/>
          <a:lstStyle/>
          <a:p>
            <a:r>
              <a:rPr lang="en-US" dirty="0"/>
              <a:t>Demonstration of The Use of The App</a:t>
            </a:r>
          </a:p>
        </p:txBody>
      </p:sp>
      <p:sp>
        <p:nvSpPr>
          <p:cNvPr id="6" name="Rectangle: Rounded Corners 5">
            <a:extLst>
              <a:ext uri="{FF2B5EF4-FFF2-40B4-BE49-F238E27FC236}">
                <a16:creationId xmlns:a16="http://schemas.microsoft.com/office/drawing/2014/main" id="{D7DCCF88-2BC7-6046-0CE6-C6B2E745496F}"/>
              </a:ext>
            </a:extLst>
          </p:cNvPr>
          <p:cNvSpPr/>
          <p:nvPr/>
        </p:nvSpPr>
        <p:spPr>
          <a:xfrm>
            <a:off x="8310793" y="48893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C0429A18-D889-A2E9-B8F3-2D2DAA2C8B49}"/>
              </a:ext>
            </a:extLst>
          </p:cNvPr>
          <p:cNvSpPr/>
          <p:nvPr/>
        </p:nvSpPr>
        <p:spPr>
          <a:xfrm>
            <a:off x="8165062" y="46862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155D811E-9F1A-BC5A-F61A-B9E61A15870E}"/>
              </a:ext>
            </a:extLst>
          </p:cNvPr>
          <p:cNvSpPr txBox="1">
            <a:spLocks/>
          </p:cNvSpPr>
          <p:nvPr/>
        </p:nvSpPr>
        <p:spPr>
          <a:xfrm>
            <a:off x="8256460" y="488935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Calibri" panose="020F0502020204030204"/>
              </a:rPr>
              <a:t>This is how the graphs looks when the user selects 1 cluster</a:t>
            </a:r>
          </a:p>
        </p:txBody>
      </p:sp>
    </p:spTree>
    <p:extLst>
      <p:ext uri="{BB962C8B-B14F-4D97-AF65-F5344CB8AC3E}">
        <p14:creationId xmlns:p14="http://schemas.microsoft.com/office/powerpoint/2010/main" val="62258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BCDC2-440D-A6B4-C9D5-62FD5261D1E1}"/>
              </a:ext>
            </a:extLst>
          </p:cNvPr>
          <p:cNvPicPr>
            <a:picLocks noChangeAspect="1"/>
          </p:cNvPicPr>
          <p:nvPr/>
        </p:nvPicPr>
        <p:blipFill rotWithShape="1">
          <a:blip r:embed="rId2"/>
          <a:srcRect t="2037"/>
          <a:stretch/>
        </p:blipFill>
        <p:spPr>
          <a:xfrm>
            <a:off x="279400" y="1244526"/>
            <a:ext cx="8750299" cy="5181600"/>
          </a:xfrm>
          <a:prstGeom prst="rect">
            <a:avLst/>
          </a:prstGeom>
        </p:spPr>
      </p:pic>
      <p:sp>
        <p:nvSpPr>
          <p:cNvPr id="2" name="Title 1">
            <a:extLst>
              <a:ext uri="{FF2B5EF4-FFF2-40B4-BE49-F238E27FC236}">
                <a16:creationId xmlns:a16="http://schemas.microsoft.com/office/drawing/2014/main" id="{4A6934CB-A064-BF97-C346-29D4B3298310}"/>
              </a:ext>
            </a:extLst>
          </p:cNvPr>
          <p:cNvSpPr>
            <a:spLocks noGrp="1"/>
          </p:cNvSpPr>
          <p:nvPr>
            <p:ph type="title"/>
          </p:nvPr>
        </p:nvSpPr>
        <p:spPr>
          <a:xfrm>
            <a:off x="558800" y="18255"/>
            <a:ext cx="11353800" cy="1325563"/>
          </a:xfrm>
        </p:spPr>
        <p:txBody>
          <a:bodyPr/>
          <a:lstStyle/>
          <a:p>
            <a:r>
              <a:rPr lang="en-US" dirty="0"/>
              <a:t>Demonstration of The Use of The App</a:t>
            </a:r>
          </a:p>
        </p:txBody>
      </p:sp>
      <p:sp>
        <p:nvSpPr>
          <p:cNvPr id="6" name="Rectangle: Rounded Corners 5">
            <a:extLst>
              <a:ext uri="{FF2B5EF4-FFF2-40B4-BE49-F238E27FC236}">
                <a16:creationId xmlns:a16="http://schemas.microsoft.com/office/drawing/2014/main" id="{D7DCCF88-2BC7-6046-0CE6-C6B2E745496F}"/>
              </a:ext>
            </a:extLst>
          </p:cNvPr>
          <p:cNvSpPr/>
          <p:nvPr/>
        </p:nvSpPr>
        <p:spPr>
          <a:xfrm>
            <a:off x="8310793" y="48893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C0429A18-D889-A2E9-B8F3-2D2DAA2C8B49}"/>
              </a:ext>
            </a:extLst>
          </p:cNvPr>
          <p:cNvSpPr/>
          <p:nvPr/>
        </p:nvSpPr>
        <p:spPr>
          <a:xfrm>
            <a:off x="8165062" y="46862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155D811E-9F1A-BC5A-F61A-B9E61A15870E}"/>
              </a:ext>
            </a:extLst>
          </p:cNvPr>
          <p:cNvSpPr txBox="1">
            <a:spLocks/>
          </p:cNvSpPr>
          <p:nvPr/>
        </p:nvSpPr>
        <p:spPr>
          <a:xfrm>
            <a:off x="8256460" y="488935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Calibri" panose="020F0502020204030204"/>
              </a:rPr>
              <a:t>This is how the graphs looks when the user selects 9 clusters</a:t>
            </a:r>
          </a:p>
        </p:txBody>
      </p:sp>
    </p:spTree>
    <p:extLst>
      <p:ext uri="{BB962C8B-B14F-4D97-AF65-F5344CB8AC3E}">
        <p14:creationId xmlns:p14="http://schemas.microsoft.com/office/powerpoint/2010/main" val="534142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28DF-CA96-B42E-3515-6DD4FC5D167B}"/>
              </a:ext>
            </a:extLst>
          </p:cNvPr>
          <p:cNvSpPr>
            <a:spLocks noGrp="1"/>
          </p:cNvSpPr>
          <p:nvPr>
            <p:ph type="title"/>
          </p:nvPr>
        </p:nvSpPr>
        <p:spPr>
          <a:xfrm>
            <a:off x="411300" y="365125"/>
            <a:ext cx="11485044" cy="1325563"/>
          </a:xfrm>
        </p:spPr>
        <p:txBody>
          <a:bodyPr/>
          <a:lstStyle/>
          <a:p>
            <a:r>
              <a:rPr lang="en-US" dirty="0"/>
              <a:t>Demonstration of The Use of The App</a:t>
            </a:r>
          </a:p>
        </p:txBody>
      </p:sp>
      <p:pic>
        <p:nvPicPr>
          <p:cNvPr id="4" name="Picture 3">
            <a:extLst>
              <a:ext uri="{FF2B5EF4-FFF2-40B4-BE49-F238E27FC236}">
                <a16:creationId xmlns:a16="http://schemas.microsoft.com/office/drawing/2014/main" id="{4E3448AF-559D-FB8E-7214-0B105E111AB0}"/>
              </a:ext>
            </a:extLst>
          </p:cNvPr>
          <p:cNvPicPr>
            <a:picLocks noChangeAspect="1"/>
          </p:cNvPicPr>
          <p:nvPr/>
        </p:nvPicPr>
        <p:blipFill>
          <a:blip r:embed="rId2"/>
          <a:stretch>
            <a:fillRect/>
          </a:stretch>
        </p:blipFill>
        <p:spPr>
          <a:xfrm>
            <a:off x="762991" y="1501409"/>
            <a:ext cx="7213369" cy="4991466"/>
          </a:xfrm>
          <a:prstGeom prst="rect">
            <a:avLst/>
          </a:prstGeom>
        </p:spPr>
      </p:pic>
      <p:sp>
        <p:nvSpPr>
          <p:cNvPr id="12" name="Rectangle: Rounded Corners 11">
            <a:extLst>
              <a:ext uri="{FF2B5EF4-FFF2-40B4-BE49-F238E27FC236}">
                <a16:creationId xmlns:a16="http://schemas.microsoft.com/office/drawing/2014/main" id="{FF26A2C8-9647-685C-CD4A-F02A16AFB7BB}"/>
              </a:ext>
            </a:extLst>
          </p:cNvPr>
          <p:cNvSpPr/>
          <p:nvPr/>
        </p:nvSpPr>
        <p:spPr>
          <a:xfrm>
            <a:off x="8310793" y="4889353"/>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0DDCAC22-0519-9DBA-DED6-E40FD8B91C69}"/>
              </a:ext>
            </a:extLst>
          </p:cNvPr>
          <p:cNvSpPr/>
          <p:nvPr/>
        </p:nvSpPr>
        <p:spPr>
          <a:xfrm>
            <a:off x="8165062" y="4686226"/>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211AA246-E2D6-F5CD-C3C3-DA15B09028B0}"/>
              </a:ext>
            </a:extLst>
          </p:cNvPr>
          <p:cNvSpPr txBox="1">
            <a:spLocks/>
          </p:cNvSpPr>
          <p:nvPr/>
        </p:nvSpPr>
        <p:spPr>
          <a:xfrm>
            <a:off x="8256460" y="5058140"/>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schemeClr val="tx1"/>
                </a:solidFill>
                <a:latin typeface="Calibri" panose="020F0502020204030204"/>
              </a:rPr>
              <a:t>This user goes back to select 3 clusters</a:t>
            </a:r>
          </a:p>
        </p:txBody>
      </p:sp>
    </p:spTree>
    <p:extLst>
      <p:ext uri="{BB962C8B-B14F-4D97-AF65-F5344CB8AC3E}">
        <p14:creationId xmlns:p14="http://schemas.microsoft.com/office/powerpoint/2010/main" val="213087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28DF-CA96-B42E-3515-6DD4FC5D167B}"/>
              </a:ext>
            </a:extLst>
          </p:cNvPr>
          <p:cNvSpPr>
            <a:spLocks noGrp="1"/>
          </p:cNvSpPr>
          <p:nvPr>
            <p:ph type="title"/>
          </p:nvPr>
        </p:nvSpPr>
        <p:spPr>
          <a:xfrm>
            <a:off x="552743" y="92320"/>
            <a:ext cx="11086514" cy="1325563"/>
          </a:xfrm>
        </p:spPr>
        <p:txBody>
          <a:bodyPr/>
          <a:lstStyle/>
          <a:p>
            <a:r>
              <a:rPr lang="en-US" dirty="0"/>
              <a:t>Demonstration of The Use of The App</a:t>
            </a:r>
          </a:p>
        </p:txBody>
      </p:sp>
      <p:pic>
        <p:nvPicPr>
          <p:cNvPr id="4" name="Picture 3">
            <a:extLst>
              <a:ext uri="{FF2B5EF4-FFF2-40B4-BE49-F238E27FC236}">
                <a16:creationId xmlns:a16="http://schemas.microsoft.com/office/drawing/2014/main" id="{4E3448AF-559D-FB8E-7214-0B105E111AB0}"/>
              </a:ext>
            </a:extLst>
          </p:cNvPr>
          <p:cNvPicPr>
            <a:picLocks noChangeAspect="1"/>
          </p:cNvPicPr>
          <p:nvPr/>
        </p:nvPicPr>
        <p:blipFill>
          <a:blip r:embed="rId2"/>
          <a:stretch>
            <a:fillRect/>
          </a:stretch>
        </p:blipFill>
        <p:spPr>
          <a:xfrm>
            <a:off x="411300" y="2963862"/>
            <a:ext cx="3955752" cy="3467100"/>
          </a:xfrm>
          <a:prstGeom prst="rect">
            <a:avLst/>
          </a:prstGeom>
        </p:spPr>
      </p:pic>
      <p:pic>
        <p:nvPicPr>
          <p:cNvPr id="5" name="Picture 4">
            <a:extLst>
              <a:ext uri="{FF2B5EF4-FFF2-40B4-BE49-F238E27FC236}">
                <a16:creationId xmlns:a16="http://schemas.microsoft.com/office/drawing/2014/main" id="{7599B465-3A80-8D68-98B4-B2D698C7E056}"/>
              </a:ext>
            </a:extLst>
          </p:cNvPr>
          <p:cNvPicPr>
            <a:picLocks noChangeAspect="1"/>
          </p:cNvPicPr>
          <p:nvPr/>
        </p:nvPicPr>
        <p:blipFill>
          <a:blip r:embed="rId3"/>
          <a:stretch>
            <a:fillRect/>
          </a:stretch>
        </p:blipFill>
        <p:spPr>
          <a:xfrm>
            <a:off x="4111466" y="1262062"/>
            <a:ext cx="6132615" cy="4333875"/>
          </a:xfrm>
          <a:prstGeom prst="rect">
            <a:avLst/>
          </a:prstGeom>
          <a:ln w="34925">
            <a:solidFill>
              <a:schemeClr val="accent1">
                <a:lumMod val="50000"/>
              </a:schemeClr>
            </a:solidFill>
          </a:ln>
        </p:spPr>
      </p:pic>
      <p:cxnSp>
        <p:nvCxnSpPr>
          <p:cNvPr id="9" name="Straight Connector 8">
            <a:extLst>
              <a:ext uri="{FF2B5EF4-FFF2-40B4-BE49-F238E27FC236}">
                <a16:creationId xmlns:a16="http://schemas.microsoft.com/office/drawing/2014/main" id="{84D99526-DF96-47BC-A94B-308D1933048F}"/>
              </a:ext>
            </a:extLst>
          </p:cNvPr>
          <p:cNvCxnSpPr>
            <a:cxnSpLocks/>
          </p:cNvCxnSpPr>
          <p:nvPr/>
        </p:nvCxnSpPr>
        <p:spPr>
          <a:xfrm flipH="1">
            <a:off x="4367052" y="5595937"/>
            <a:ext cx="5854857" cy="655637"/>
          </a:xfrm>
          <a:prstGeom prst="line">
            <a:avLst/>
          </a:prstGeom>
        </p:spPr>
        <p:style>
          <a:lnRef idx="1">
            <a:schemeClr val="accent1"/>
          </a:lnRef>
          <a:fillRef idx="0">
            <a:schemeClr val="accent1"/>
          </a:fillRef>
          <a:effectRef idx="0">
            <a:schemeClr val="accent1"/>
          </a:effectRef>
          <a:fontRef idx="minor">
            <a:schemeClr val="tx1"/>
          </a:fontRef>
        </p:style>
      </p:cxnSp>
      <p:sp>
        <p:nvSpPr>
          <p:cNvPr id="13" name="Parallelogram 12">
            <a:extLst>
              <a:ext uri="{FF2B5EF4-FFF2-40B4-BE49-F238E27FC236}">
                <a16:creationId xmlns:a16="http://schemas.microsoft.com/office/drawing/2014/main" id="{225A63CD-25EA-8955-187D-661A8862F172}"/>
              </a:ext>
            </a:extLst>
          </p:cNvPr>
          <p:cNvSpPr/>
          <p:nvPr/>
        </p:nvSpPr>
        <p:spPr>
          <a:xfrm>
            <a:off x="1905398" y="5644755"/>
            <a:ext cx="4379909" cy="639761"/>
          </a:xfrm>
          <a:prstGeom prst="parallelogram">
            <a:avLst>
              <a:gd name="adj" fmla="val 319118"/>
            </a:avLst>
          </a:prstGeom>
          <a:solidFill>
            <a:srgbClr val="EDF1F9">
              <a:alpha val="80000"/>
            </a:srgbClr>
          </a:solidFill>
          <a:ln>
            <a:solidFill>
              <a:srgbClr val="EDF1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1F1AA318-3B67-E067-C821-3263FD170437}"/>
              </a:ext>
            </a:extLst>
          </p:cNvPr>
          <p:cNvSpPr/>
          <p:nvPr/>
        </p:nvSpPr>
        <p:spPr>
          <a:xfrm flipV="1">
            <a:off x="4202190" y="5615783"/>
            <a:ext cx="5854857" cy="639760"/>
          </a:xfrm>
          <a:prstGeom prst="triangle">
            <a:avLst>
              <a:gd name="adj" fmla="val 0"/>
            </a:avLst>
          </a:prstGeom>
          <a:solidFill>
            <a:srgbClr val="EDF1F9">
              <a:alpha val="80000"/>
            </a:srgbClr>
          </a:solidFill>
          <a:ln>
            <a:solidFill>
              <a:srgbClr val="EDF1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147A53F-1522-C98F-6056-10D5BD2361E9}"/>
              </a:ext>
            </a:extLst>
          </p:cNvPr>
          <p:cNvCxnSpPr>
            <a:cxnSpLocks/>
          </p:cNvCxnSpPr>
          <p:nvPr/>
        </p:nvCxnSpPr>
        <p:spPr>
          <a:xfrm flipH="1">
            <a:off x="1908732" y="5595937"/>
            <a:ext cx="2293458" cy="68857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B769CC-3109-CA7A-00FA-A6DCB5BFB084}"/>
              </a:ext>
            </a:extLst>
          </p:cNvPr>
          <p:cNvCxnSpPr>
            <a:cxnSpLocks/>
          </p:cNvCxnSpPr>
          <p:nvPr/>
        </p:nvCxnSpPr>
        <p:spPr>
          <a:xfrm flipH="1">
            <a:off x="4355966" y="5615783"/>
            <a:ext cx="5865943" cy="6687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FB9E43-0303-66A3-B8E9-6A86D597B03D}"/>
              </a:ext>
            </a:extLst>
          </p:cNvPr>
          <p:cNvCxnSpPr>
            <a:cxnSpLocks/>
          </p:cNvCxnSpPr>
          <p:nvPr/>
        </p:nvCxnSpPr>
        <p:spPr>
          <a:xfrm flipH="1">
            <a:off x="1905398" y="6284516"/>
            <a:ext cx="2461654" cy="2341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2F8DF7E8-1DFF-212D-9F34-68F733809371}"/>
              </a:ext>
            </a:extLst>
          </p:cNvPr>
          <p:cNvSpPr/>
          <p:nvPr/>
        </p:nvSpPr>
        <p:spPr>
          <a:xfrm>
            <a:off x="1973687" y="1230312"/>
            <a:ext cx="2086243" cy="3716338"/>
          </a:xfrm>
          <a:prstGeom prst="triangle">
            <a:avLst>
              <a:gd name="adj" fmla="val 100000"/>
            </a:avLst>
          </a:prstGeom>
          <a:solidFill>
            <a:srgbClr val="EDF1F9">
              <a:alpha val="76000"/>
            </a:srgbClr>
          </a:solidFill>
          <a:ln>
            <a:solidFill>
              <a:srgbClr val="EDF1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9051FDA-405C-444F-0F29-FDA4130E41F1}"/>
              </a:ext>
            </a:extLst>
          </p:cNvPr>
          <p:cNvSpPr/>
          <p:nvPr/>
        </p:nvSpPr>
        <p:spPr>
          <a:xfrm>
            <a:off x="1922151" y="4926804"/>
            <a:ext cx="2137779" cy="688579"/>
          </a:xfrm>
          <a:prstGeom prst="rect">
            <a:avLst/>
          </a:prstGeom>
          <a:solidFill>
            <a:srgbClr val="EDF1F9">
              <a:alpha val="80000"/>
            </a:srgbClr>
          </a:solidFill>
          <a:ln>
            <a:solidFill>
              <a:srgbClr val="EDF1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86C12207-090B-271B-6E22-B5B067D8C922}"/>
              </a:ext>
            </a:extLst>
          </p:cNvPr>
          <p:cNvSpPr/>
          <p:nvPr/>
        </p:nvSpPr>
        <p:spPr>
          <a:xfrm flipV="1">
            <a:off x="1922151" y="5615783"/>
            <a:ext cx="2265963" cy="639760"/>
          </a:xfrm>
          <a:prstGeom prst="triangle">
            <a:avLst>
              <a:gd name="adj" fmla="val 0"/>
            </a:avLst>
          </a:prstGeom>
          <a:solidFill>
            <a:srgbClr val="EDF1F9">
              <a:alpha val="80000"/>
            </a:srgbClr>
          </a:solidFill>
          <a:ln>
            <a:solidFill>
              <a:srgbClr val="EDF1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BAE39AF-D861-5497-1302-1C00C6907ED6}"/>
              </a:ext>
            </a:extLst>
          </p:cNvPr>
          <p:cNvCxnSpPr>
            <a:cxnSpLocks/>
          </p:cNvCxnSpPr>
          <p:nvPr/>
        </p:nvCxnSpPr>
        <p:spPr>
          <a:xfrm flipH="1">
            <a:off x="1947919" y="5575997"/>
            <a:ext cx="2163547" cy="72300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CD232C-1F58-74F6-D14A-0FA1DF1140D9}"/>
              </a:ext>
            </a:extLst>
          </p:cNvPr>
          <p:cNvCxnSpPr>
            <a:cxnSpLocks/>
          </p:cNvCxnSpPr>
          <p:nvPr/>
        </p:nvCxnSpPr>
        <p:spPr>
          <a:xfrm flipV="1">
            <a:off x="1905398" y="4970319"/>
            <a:ext cx="16753" cy="13665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0D89BD-4AEE-66F9-E718-1BABCE6EC0AB}"/>
              </a:ext>
            </a:extLst>
          </p:cNvPr>
          <p:cNvCxnSpPr>
            <a:cxnSpLocks/>
            <a:stCxn id="24" idx="0"/>
          </p:cNvCxnSpPr>
          <p:nvPr/>
        </p:nvCxnSpPr>
        <p:spPr>
          <a:xfrm flipH="1">
            <a:off x="1896383" y="1230312"/>
            <a:ext cx="2163547" cy="37905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70051EA6-4769-BF0D-4F82-CDDF17F2077F}"/>
              </a:ext>
            </a:extLst>
          </p:cNvPr>
          <p:cNvSpPr/>
          <p:nvPr/>
        </p:nvSpPr>
        <p:spPr>
          <a:xfrm>
            <a:off x="7695029" y="2963862"/>
            <a:ext cx="4496972"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71F95320-89F5-6612-FC38-BCABFAFEDCC2}"/>
              </a:ext>
            </a:extLst>
          </p:cNvPr>
          <p:cNvSpPr/>
          <p:nvPr/>
        </p:nvSpPr>
        <p:spPr>
          <a:xfrm>
            <a:off x="7582486" y="2760735"/>
            <a:ext cx="4463783"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Content Placeholder 2">
            <a:extLst>
              <a:ext uri="{FF2B5EF4-FFF2-40B4-BE49-F238E27FC236}">
                <a16:creationId xmlns:a16="http://schemas.microsoft.com/office/drawing/2014/main" id="{36C52808-C0C7-7413-47D6-0C4A05360B38}"/>
              </a:ext>
            </a:extLst>
          </p:cNvPr>
          <p:cNvSpPr txBox="1">
            <a:spLocks/>
          </p:cNvSpPr>
          <p:nvPr/>
        </p:nvSpPr>
        <p:spPr>
          <a:xfrm>
            <a:off x="7695028" y="2827983"/>
            <a:ext cx="4259842"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solidFill>
                  <a:schemeClr val="tx1"/>
                </a:solidFill>
                <a:latin typeface="Calibri" panose="020F0502020204030204"/>
              </a:rPr>
              <a:t>The graph based on the silhouette width suggests two clusters may be ideal  for the data</a:t>
            </a:r>
          </a:p>
        </p:txBody>
      </p:sp>
    </p:spTree>
    <p:extLst>
      <p:ext uri="{BB962C8B-B14F-4D97-AF65-F5344CB8AC3E}">
        <p14:creationId xmlns:p14="http://schemas.microsoft.com/office/powerpoint/2010/main" val="972532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17041-0BF4-199A-ABA3-6D9B470D4A2B}"/>
              </a:ext>
            </a:extLst>
          </p:cNvPr>
          <p:cNvSpPr>
            <a:spLocks noGrp="1"/>
          </p:cNvSpPr>
          <p:nvPr>
            <p:ph type="title"/>
          </p:nvPr>
        </p:nvSpPr>
        <p:spPr>
          <a:xfrm>
            <a:off x="838200" y="365125"/>
            <a:ext cx="11016174" cy="1325563"/>
          </a:xfrm>
        </p:spPr>
        <p:txBody>
          <a:bodyPr/>
          <a:lstStyle/>
          <a:p>
            <a:r>
              <a:rPr lang="en-US" dirty="0"/>
              <a:t>Demonstration of The Use of The App</a:t>
            </a:r>
          </a:p>
        </p:txBody>
      </p:sp>
      <p:pic>
        <p:nvPicPr>
          <p:cNvPr id="5" name="Picture 4">
            <a:extLst>
              <a:ext uri="{FF2B5EF4-FFF2-40B4-BE49-F238E27FC236}">
                <a16:creationId xmlns:a16="http://schemas.microsoft.com/office/drawing/2014/main" id="{D7C4D0E7-C8A2-A332-B958-1070E8BD31F4}"/>
              </a:ext>
            </a:extLst>
          </p:cNvPr>
          <p:cNvPicPr>
            <a:picLocks noChangeAspect="1"/>
          </p:cNvPicPr>
          <p:nvPr/>
        </p:nvPicPr>
        <p:blipFill>
          <a:blip r:embed="rId2"/>
          <a:stretch>
            <a:fillRect/>
          </a:stretch>
        </p:blipFill>
        <p:spPr>
          <a:xfrm>
            <a:off x="337626" y="1690687"/>
            <a:ext cx="8468749" cy="5047737"/>
          </a:xfrm>
          <a:prstGeom prst="rect">
            <a:avLst/>
          </a:prstGeom>
        </p:spPr>
      </p:pic>
      <p:sp>
        <p:nvSpPr>
          <p:cNvPr id="6" name="Rectangle: Rounded Corners 5">
            <a:extLst>
              <a:ext uri="{FF2B5EF4-FFF2-40B4-BE49-F238E27FC236}">
                <a16:creationId xmlns:a16="http://schemas.microsoft.com/office/drawing/2014/main" id="{87317BBF-11EE-AE3D-7931-9E0E30E4ED4B}"/>
              </a:ext>
            </a:extLst>
          </p:cNvPr>
          <p:cNvSpPr/>
          <p:nvPr/>
        </p:nvSpPr>
        <p:spPr>
          <a:xfrm>
            <a:off x="8617265" y="3834276"/>
            <a:ext cx="3574735" cy="1739900"/>
          </a:xfrm>
          <a:prstGeom prst="roundRect">
            <a:avLst/>
          </a:prstGeom>
          <a:solidFill>
            <a:schemeClr val="accent1">
              <a:lumMod val="50000"/>
            </a:schemeClr>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E37F3CB4-3819-3D96-028C-7DA9FF41F6B3}"/>
              </a:ext>
            </a:extLst>
          </p:cNvPr>
          <p:cNvSpPr/>
          <p:nvPr/>
        </p:nvSpPr>
        <p:spPr>
          <a:xfrm>
            <a:off x="8471534" y="3631149"/>
            <a:ext cx="3574735" cy="1739900"/>
          </a:xfrm>
          <a:prstGeom prst="roundRect">
            <a:avLst/>
          </a:prstGeom>
          <a:solidFill>
            <a:srgbClr val="EDF1F9"/>
          </a:solid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14AC70DD-45EC-968C-A617-3A61A83E7891}"/>
              </a:ext>
            </a:extLst>
          </p:cNvPr>
          <p:cNvSpPr txBox="1">
            <a:spLocks/>
          </p:cNvSpPr>
          <p:nvPr/>
        </p:nvSpPr>
        <p:spPr>
          <a:xfrm>
            <a:off x="8562932" y="4003063"/>
            <a:ext cx="3391938" cy="133364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schemeClr val="tx1"/>
                </a:solidFill>
                <a:latin typeface="Calibri" panose="020F0502020204030204"/>
              </a:rPr>
              <a:t>So 2 clusters are selected</a:t>
            </a:r>
          </a:p>
        </p:txBody>
      </p:sp>
    </p:spTree>
    <p:extLst>
      <p:ext uri="{BB962C8B-B14F-4D97-AF65-F5344CB8AC3E}">
        <p14:creationId xmlns:p14="http://schemas.microsoft.com/office/powerpoint/2010/main" val="4094829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39EA-F5FC-DE60-5775-50FFABF0E07F}"/>
              </a:ext>
            </a:extLst>
          </p:cNvPr>
          <p:cNvSpPr>
            <a:spLocks noGrp="1"/>
          </p:cNvSpPr>
          <p:nvPr>
            <p:ph type="title"/>
          </p:nvPr>
        </p:nvSpPr>
        <p:spPr/>
        <p:txBody>
          <a:bodyPr/>
          <a:lstStyle/>
          <a:p>
            <a:r>
              <a:rPr lang="en-US" dirty="0"/>
              <a:t>Summary of Findings</a:t>
            </a:r>
          </a:p>
        </p:txBody>
      </p:sp>
      <p:sp>
        <p:nvSpPr>
          <p:cNvPr id="4" name="Content Placeholder 3">
            <a:extLst>
              <a:ext uri="{FF2B5EF4-FFF2-40B4-BE49-F238E27FC236}">
                <a16:creationId xmlns:a16="http://schemas.microsoft.com/office/drawing/2014/main" id="{D6CC1B29-EB47-09DA-9760-C92FAC25515F}"/>
              </a:ext>
            </a:extLst>
          </p:cNvPr>
          <p:cNvSpPr>
            <a:spLocks noGrp="1"/>
          </p:cNvSpPr>
          <p:nvPr>
            <p:ph idx="1"/>
          </p:nvPr>
        </p:nvSpPr>
        <p:spPr/>
        <p:txBody>
          <a:bodyPr/>
          <a:lstStyle/>
          <a:p>
            <a:r>
              <a:rPr lang="en-US" dirty="0">
                <a:latin typeface="+mj-lt"/>
              </a:rPr>
              <a:t>So when evaluating HDL cholesterol and systolic blood pressure, two distinct clusters are identified with clinical significance</a:t>
            </a:r>
          </a:p>
          <a:p>
            <a:pPr lvl="1"/>
            <a:r>
              <a:rPr lang="en-US" sz="3000" b="1" dirty="0">
                <a:solidFill>
                  <a:srgbClr val="002060"/>
                </a:solidFill>
                <a:latin typeface="+mj-lt"/>
              </a:rPr>
              <a:t>Cluster 1</a:t>
            </a:r>
            <a:r>
              <a:rPr lang="en-US" sz="3000" dirty="0">
                <a:latin typeface="+mj-lt"/>
              </a:rPr>
              <a:t>: participants with systolic blood pressure less than 130 mmHg (considered as non- hypertensive) and having HDL levels between 50 to 100 mg/dl</a:t>
            </a:r>
          </a:p>
          <a:p>
            <a:pPr lvl="1"/>
            <a:r>
              <a:rPr lang="en-US" sz="3000" b="1" dirty="0">
                <a:solidFill>
                  <a:srgbClr val="002060"/>
                </a:solidFill>
                <a:latin typeface="+mj-lt"/>
              </a:rPr>
              <a:t>Cluster 2</a:t>
            </a:r>
            <a:r>
              <a:rPr lang="en-US" sz="3000" dirty="0">
                <a:latin typeface="+mj-lt"/>
              </a:rPr>
              <a:t>: participants with systolic blood pressure ≥130 mmHg (considered having hypertension) and having HDL levels between 50 to 100 mg/dl</a:t>
            </a:r>
          </a:p>
          <a:p>
            <a:endParaRPr lang="en-US" dirty="0"/>
          </a:p>
        </p:txBody>
      </p:sp>
    </p:spTree>
    <p:extLst>
      <p:ext uri="{BB962C8B-B14F-4D97-AF65-F5344CB8AC3E}">
        <p14:creationId xmlns:p14="http://schemas.microsoft.com/office/powerpoint/2010/main" val="327383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EB6C-5A8C-BFC0-CBA4-17FAE9FF9257}"/>
              </a:ext>
            </a:extLst>
          </p:cNvPr>
          <p:cNvSpPr>
            <a:spLocks noGrp="1"/>
          </p:cNvSpPr>
          <p:nvPr>
            <p:ph type="ctrTitle"/>
          </p:nvPr>
        </p:nvSpPr>
        <p:spPr/>
        <p:txBody>
          <a:bodyPr/>
          <a:lstStyle/>
          <a:p>
            <a:r>
              <a:rPr lang="en-US" dirty="0">
                <a:latin typeface="+mj-lt"/>
              </a:rPr>
              <a:t>Conclusions</a:t>
            </a:r>
          </a:p>
        </p:txBody>
      </p:sp>
    </p:spTree>
    <p:extLst>
      <p:ext uri="{BB962C8B-B14F-4D97-AF65-F5344CB8AC3E}">
        <p14:creationId xmlns:p14="http://schemas.microsoft.com/office/powerpoint/2010/main" val="421709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57E3-628A-4FE0-25E1-BDDC3AD58EC5}"/>
              </a:ext>
            </a:extLst>
          </p:cNvPr>
          <p:cNvSpPr>
            <a:spLocks noGrp="1"/>
          </p:cNvSpPr>
          <p:nvPr>
            <p:ph type="title"/>
          </p:nvPr>
        </p:nvSpPr>
        <p:spPr/>
        <p:txBody>
          <a:bodyPr/>
          <a:lstStyle/>
          <a:p>
            <a:r>
              <a:rPr lang="en-US" dirty="0"/>
              <a:t>Strengths </a:t>
            </a:r>
          </a:p>
        </p:txBody>
      </p:sp>
      <p:sp>
        <p:nvSpPr>
          <p:cNvPr id="3" name="Content Placeholder 2">
            <a:extLst>
              <a:ext uri="{FF2B5EF4-FFF2-40B4-BE49-F238E27FC236}">
                <a16:creationId xmlns:a16="http://schemas.microsoft.com/office/drawing/2014/main" id="{14017AE3-2DA9-BAC5-9931-D9A35DFB864C}"/>
              </a:ext>
            </a:extLst>
          </p:cNvPr>
          <p:cNvSpPr>
            <a:spLocks noGrp="1"/>
          </p:cNvSpPr>
          <p:nvPr>
            <p:ph idx="1"/>
          </p:nvPr>
        </p:nvSpPr>
        <p:spPr/>
        <p:txBody>
          <a:bodyPr/>
          <a:lstStyle/>
          <a:p>
            <a:pPr>
              <a:spcAft>
                <a:spcPts val="1200"/>
              </a:spcAft>
            </a:pPr>
            <a:r>
              <a:rPr lang="en-US" dirty="0">
                <a:latin typeface="+mj-lt"/>
              </a:rPr>
              <a:t>A user-friendly app for estimating clusters using unsupervised learning methods (</a:t>
            </a:r>
            <a:r>
              <a:rPr lang="en-US" dirty="0" err="1">
                <a:latin typeface="+mj-lt"/>
              </a:rPr>
              <a:t>Kmeans</a:t>
            </a:r>
            <a:r>
              <a:rPr lang="en-US" dirty="0">
                <a:latin typeface="+mj-lt"/>
              </a:rPr>
              <a:t>)</a:t>
            </a:r>
          </a:p>
          <a:p>
            <a:pPr>
              <a:spcAft>
                <a:spcPts val="1200"/>
              </a:spcAft>
            </a:pPr>
            <a:r>
              <a:rPr lang="en-US" dirty="0">
                <a:latin typeface="+mj-lt"/>
              </a:rPr>
              <a:t>It also provides guidance to the user with regard to the selection of optimal clusters based on the average silhouette width</a:t>
            </a:r>
          </a:p>
          <a:p>
            <a:r>
              <a:rPr lang="en-US" dirty="0">
                <a:latin typeface="+mj-lt"/>
              </a:rPr>
              <a:t>The app is implemented on the most recent nationally-representative sample of American adults aged 18 years and older who participated in NHANES</a:t>
            </a:r>
          </a:p>
        </p:txBody>
      </p:sp>
    </p:spTree>
    <p:extLst>
      <p:ext uri="{BB962C8B-B14F-4D97-AF65-F5344CB8AC3E}">
        <p14:creationId xmlns:p14="http://schemas.microsoft.com/office/powerpoint/2010/main" val="3364669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57E3-628A-4FE0-25E1-BDDC3AD58EC5}"/>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4017AE3-2DA9-BAC5-9931-D9A35DFB864C}"/>
              </a:ext>
            </a:extLst>
          </p:cNvPr>
          <p:cNvSpPr>
            <a:spLocks noGrp="1"/>
          </p:cNvSpPr>
          <p:nvPr>
            <p:ph idx="1"/>
          </p:nvPr>
        </p:nvSpPr>
        <p:spPr/>
        <p:txBody>
          <a:bodyPr/>
          <a:lstStyle/>
          <a:p>
            <a:r>
              <a:rPr lang="en-US" dirty="0">
                <a:latin typeface="+mj-lt"/>
              </a:rPr>
              <a:t>Future developments needs to consider providing prevalence estimates for the various clusters estimated.</a:t>
            </a:r>
          </a:p>
          <a:p>
            <a:r>
              <a:rPr lang="en-US" dirty="0">
                <a:latin typeface="+mj-lt"/>
              </a:rPr>
              <a:t>Addition of more methods for selecting the optimal number of clusters</a:t>
            </a:r>
          </a:p>
          <a:p>
            <a:endParaRPr lang="en-US" dirty="0">
              <a:latin typeface="+mj-lt"/>
            </a:endParaRPr>
          </a:p>
        </p:txBody>
      </p:sp>
    </p:spTree>
    <p:extLst>
      <p:ext uri="{BB962C8B-B14F-4D97-AF65-F5344CB8AC3E}">
        <p14:creationId xmlns:p14="http://schemas.microsoft.com/office/powerpoint/2010/main" val="2856816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1626-F5B8-FA4A-9155-E1E1A58AD4F7}"/>
              </a:ext>
            </a:extLst>
          </p:cNvPr>
          <p:cNvSpPr>
            <a:spLocks noGrp="1"/>
          </p:cNvSpPr>
          <p:nvPr>
            <p:ph type="title"/>
          </p:nvPr>
        </p:nvSpPr>
        <p:spPr>
          <a:xfrm>
            <a:off x="838200" y="491734"/>
            <a:ext cx="10515600" cy="1325563"/>
          </a:xfrm>
        </p:spPr>
        <p:txBody>
          <a:bodyPr/>
          <a:lstStyle/>
          <a:p>
            <a:r>
              <a:rPr lang="en-US" dirty="0"/>
              <a:t>Acknowledgment </a:t>
            </a:r>
          </a:p>
        </p:txBody>
      </p:sp>
      <p:sp>
        <p:nvSpPr>
          <p:cNvPr id="3" name="Content Placeholder 2">
            <a:extLst>
              <a:ext uri="{FF2B5EF4-FFF2-40B4-BE49-F238E27FC236}">
                <a16:creationId xmlns:a16="http://schemas.microsoft.com/office/drawing/2014/main" id="{5F7BBB57-6DF7-A52B-CFBC-88DC4412EFC7}"/>
              </a:ext>
            </a:extLst>
          </p:cNvPr>
          <p:cNvSpPr>
            <a:spLocks noGrp="1"/>
          </p:cNvSpPr>
          <p:nvPr>
            <p:ph idx="1"/>
          </p:nvPr>
        </p:nvSpPr>
        <p:spPr>
          <a:xfrm>
            <a:off x="838200" y="2130034"/>
            <a:ext cx="10515600" cy="4351338"/>
          </a:xfrm>
        </p:spPr>
        <p:txBody>
          <a:bodyPr/>
          <a:lstStyle/>
          <a:p>
            <a:pPr marL="0" indent="0">
              <a:buNone/>
            </a:pPr>
            <a:r>
              <a:rPr lang="en-US" sz="3200" dirty="0">
                <a:effectLst/>
                <a:latin typeface="Times New Roman" panose="02020603050405020304" pitchFamily="18" charset="0"/>
                <a:ea typeface="Calibri" panose="020F0502020204030204" pitchFamily="34" charset="0"/>
              </a:rPr>
              <a:t>Some of the code used to create this app are based on the </a:t>
            </a:r>
            <a:r>
              <a:rPr lang="en-US" sz="3200" dirty="0" err="1">
                <a:effectLst/>
                <a:latin typeface="Times New Roman" panose="02020603050405020304" pitchFamily="18" charset="0"/>
                <a:ea typeface="Calibri" panose="020F0502020204030204" pitchFamily="34" charset="0"/>
              </a:rPr>
              <a:t>Kmeans</a:t>
            </a:r>
            <a:r>
              <a:rPr lang="en-US" sz="3200" dirty="0">
                <a:effectLst/>
                <a:latin typeface="Times New Roman" panose="02020603050405020304" pitchFamily="18" charset="0"/>
                <a:ea typeface="Calibri" panose="020F0502020204030204" pitchFamily="34" charset="0"/>
              </a:rPr>
              <a:t> example from the Shiny gallery available at </a:t>
            </a:r>
            <a:r>
              <a:rPr lang="en-US" sz="3200" u="sng" dirty="0">
                <a:solidFill>
                  <a:srgbClr val="0563C1"/>
                </a:solidFill>
                <a:effectLst/>
                <a:latin typeface="Times New Roman" panose="02020603050405020304" pitchFamily="18" charset="0"/>
                <a:ea typeface="Calibri" panose="020F0502020204030204" pitchFamily="34" charset="0"/>
                <a:hlinkClick r:id="rId2"/>
              </a:rPr>
              <a:t>https://shiny.posit.co/r/gallery/start-simple/kmeans-example/</a:t>
            </a:r>
            <a:endParaRPr lang="en-US" dirty="0"/>
          </a:p>
        </p:txBody>
      </p:sp>
    </p:spTree>
    <p:extLst>
      <p:ext uri="{BB962C8B-B14F-4D97-AF65-F5344CB8AC3E}">
        <p14:creationId xmlns:p14="http://schemas.microsoft.com/office/powerpoint/2010/main" val="140573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C724-9B19-8CD7-CE8B-4513720D78A0}"/>
              </a:ext>
            </a:extLst>
          </p:cNvPr>
          <p:cNvSpPr>
            <a:spLocks noGrp="1"/>
          </p:cNvSpPr>
          <p:nvPr>
            <p:ph type="ctrTitle"/>
          </p:nvPr>
        </p:nvSpPr>
        <p:spPr/>
        <p:txBody>
          <a:bodyPr/>
          <a:lstStyle/>
          <a:p>
            <a:r>
              <a:rPr lang="en-US" dirty="0">
                <a:latin typeface="+mj-lt"/>
              </a:rPr>
              <a:t>Background</a:t>
            </a:r>
          </a:p>
        </p:txBody>
      </p:sp>
    </p:spTree>
    <p:extLst>
      <p:ext uri="{BB962C8B-B14F-4D97-AF65-F5344CB8AC3E}">
        <p14:creationId xmlns:p14="http://schemas.microsoft.com/office/powerpoint/2010/main" val="393650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8;p35">
            <a:extLst>
              <a:ext uri="{FF2B5EF4-FFF2-40B4-BE49-F238E27FC236}">
                <a16:creationId xmlns:a16="http://schemas.microsoft.com/office/drawing/2014/main" id="{67549DAB-0B7E-97EE-8239-2EE91B22DA31}"/>
              </a:ext>
            </a:extLst>
          </p:cNvPr>
          <p:cNvSpPr txBox="1">
            <a:spLocks/>
          </p:cNvSpPr>
          <p:nvPr/>
        </p:nvSpPr>
        <p:spPr>
          <a:xfrm>
            <a:off x="914400" y="1789000"/>
            <a:ext cx="4823200" cy="12380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a:t>Thanks!</a:t>
            </a:r>
            <a:endParaRPr lang="en-US" sz="9600" dirty="0"/>
          </a:p>
        </p:txBody>
      </p:sp>
      <p:sp>
        <p:nvSpPr>
          <p:cNvPr id="3" name="Google Shape;369;p35">
            <a:extLst>
              <a:ext uri="{FF2B5EF4-FFF2-40B4-BE49-F238E27FC236}">
                <a16:creationId xmlns:a16="http://schemas.microsoft.com/office/drawing/2014/main" id="{03AFB81E-C7A4-A2EF-812D-9A692B121B05}"/>
              </a:ext>
            </a:extLst>
          </p:cNvPr>
          <p:cNvSpPr txBox="1">
            <a:spLocks/>
          </p:cNvSpPr>
          <p:nvPr/>
        </p:nvSpPr>
        <p:spPr>
          <a:xfrm>
            <a:off x="914400" y="3069396"/>
            <a:ext cx="4823200" cy="19996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en-US" b="1" dirty="0"/>
              <a:t>Any questions?</a:t>
            </a:r>
          </a:p>
          <a:p>
            <a:pPr marL="0" indent="0">
              <a:spcBef>
                <a:spcPts val="800"/>
              </a:spcBef>
              <a:buFont typeface="Arial" panose="020B0604020202020204" pitchFamily="34" charset="0"/>
              <a:buNone/>
            </a:pPr>
            <a:r>
              <a:rPr lang="en-US" dirty="0"/>
              <a:t>Please contact:</a:t>
            </a:r>
          </a:p>
          <a:p>
            <a:pPr marL="0" indent="0">
              <a:spcBef>
                <a:spcPts val="800"/>
              </a:spcBef>
              <a:buFont typeface="Arial" panose="020B0604020202020204" pitchFamily="34" charset="0"/>
              <a:buNone/>
            </a:pPr>
            <a:r>
              <a:rPr lang="en-US" dirty="0"/>
              <a:t>Duke Appiah:</a:t>
            </a:r>
          </a:p>
          <a:p>
            <a:pPr marL="0" indent="0">
              <a:spcBef>
                <a:spcPts val="800"/>
              </a:spcBef>
              <a:buFont typeface="Arial" panose="020B0604020202020204" pitchFamily="34" charset="0"/>
              <a:buNone/>
            </a:pPr>
            <a:r>
              <a:rPr lang="en-US" dirty="0">
                <a:hlinkClick r:id="rId2">
                  <a:extLst>
                    <a:ext uri="{A12FA001-AC4F-418D-AE19-62706E023703}">
                      <ahyp:hlinkClr xmlns:ahyp="http://schemas.microsoft.com/office/drawing/2018/hyperlinkcolor" val="tx"/>
                    </a:ext>
                  </a:extLst>
                </a:hlinkClick>
              </a:rPr>
              <a:t>dappiah@kumc.edu</a:t>
            </a:r>
            <a:r>
              <a:rPr lang="en-US" dirty="0"/>
              <a:t> </a:t>
            </a:r>
          </a:p>
        </p:txBody>
      </p:sp>
      <p:pic>
        <p:nvPicPr>
          <p:cNvPr id="6" name="Picture 5">
            <a:extLst>
              <a:ext uri="{FF2B5EF4-FFF2-40B4-BE49-F238E27FC236}">
                <a16:creationId xmlns:a16="http://schemas.microsoft.com/office/drawing/2014/main" id="{9CA4024C-A96D-3927-1269-47A0379D3004}"/>
              </a:ext>
            </a:extLst>
          </p:cNvPr>
          <p:cNvPicPr>
            <a:picLocks noChangeAspect="1"/>
          </p:cNvPicPr>
          <p:nvPr/>
        </p:nvPicPr>
        <p:blipFill>
          <a:blip r:embed="rId3"/>
          <a:stretch>
            <a:fillRect/>
          </a:stretch>
        </p:blipFill>
        <p:spPr>
          <a:xfrm>
            <a:off x="5653500" y="562708"/>
            <a:ext cx="6636974" cy="5528603"/>
          </a:xfrm>
          <a:prstGeom prst="rect">
            <a:avLst/>
          </a:prstGeom>
        </p:spPr>
      </p:pic>
    </p:spTree>
    <p:extLst>
      <p:ext uri="{BB962C8B-B14F-4D97-AF65-F5344CB8AC3E}">
        <p14:creationId xmlns:p14="http://schemas.microsoft.com/office/powerpoint/2010/main" val="1011845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B02D-AD07-EDEF-6C2F-085EBFB8E565}"/>
              </a:ext>
            </a:extLst>
          </p:cNvPr>
          <p:cNvSpPr>
            <a:spLocks noGrp="1"/>
          </p:cNvSpPr>
          <p:nvPr>
            <p:ph type="title"/>
          </p:nvPr>
        </p:nvSpPr>
        <p:spPr/>
        <p:txBody>
          <a:bodyPr>
            <a:normAutofit/>
          </a:bodyPr>
          <a:lstStyle/>
          <a:p>
            <a:r>
              <a:rPr lang="en-US" sz="4800" dirty="0"/>
              <a:t>What Is Metabolic Syndrome </a:t>
            </a:r>
          </a:p>
        </p:txBody>
      </p:sp>
      <p:sp>
        <p:nvSpPr>
          <p:cNvPr id="3" name="Content Placeholder 2">
            <a:extLst>
              <a:ext uri="{FF2B5EF4-FFF2-40B4-BE49-F238E27FC236}">
                <a16:creationId xmlns:a16="http://schemas.microsoft.com/office/drawing/2014/main" id="{282F9364-F703-10E8-6A8D-D596EF90B832}"/>
              </a:ext>
            </a:extLst>
          </p:cNvPr>
          <p:cNvSpPr>
            <a:spLocks noGrp="1"/>
          </p:cNvSpPr>
          <p:nvPr>
            <p:ph idx="1"/>
          </p:nvPr>
        </p:nvSpPr>
        <p:spPr>
          <a:xfrm>
            <a:off x="330200" y="1905001"/>
            <a:ext cx="7366000" cy="4587874"/>
          </a:xfrm>
        </p:spPr>
        <p:txBody>
          <a:bodyPr>
            <a:noAutofit/>
          </a:bodyPr>
          <a:lstStyle/>
          <a:p>
            <a:r>
              <a:rPr lang="en-US" sz="2800" dirty="0">
                <a:latin typeface="+mj-lt"/>
              </a:rPr>
              <a:t>Metabolic syndrome (</a:t>
            </a:r>
            <a:r>
              <a:rPr lang="en-US" sz="2800" dirty="0" err="1">
                <a:latin typeface="+mj-lt"/>
              </a:rPr>
              <a:t>MetS</a:t>
            </a:r>
            <a:r>
              <a:rPr lang="en-US" sz="2800" dirty="0">
                <a:latin typeface="+mj-lt"/>
              </a:rPr>
              <a:t>) affects up to one-third of U.S. adults are reported to have this syndrome.</a:t>
            </a:r>
          </a:p>
          <a:p>
            <a:r>
              <a:rPr lang="en-US" sz="2800" dirty="0" err="1">
                <a:latin typeface="+mj-lt"/>
              </a:rPr>
              <a:t>MetS</a:t>
            </a:r>
            <a:r>
              <a:rPr lang="en-US" sz="2800" dirty="0">
                <a:latin typeface="+mj-lt"/>
              </a:rPr>
              <a:t> is a complex condition encompassing several factors: </a:t>
            </a:r>
          </a:p>
          <a:p>
            <a:pPr marL="863600" lvl="1" indent="-342900"/>
            <a:r>
              <a:rPr lang="en-US" dirty="0">
                <a:latin typeface="+mj-lt"/>
              </a:rPr>
              <a:t>Low HDL cholesterol</a:t>
            </a:r>
          </a:p>
          <a:p>
            <a:pPr marL="863600" lvl="1" indent="-342900"/>
            <a:r>
              <a:rPr lang="en-US" dirty="0">
                <a:latin typeface="+mj-lt"/>
              </a:rPr>
              <a:t>Increased fasting glucose</a:t>
            </a:r>
          </a:p>
          <a:p>
            <a:pPr marL="863600" lvl="1" indent="-342900"/>
            <a:r>
              <a:rPr lang="en-US" dirty="0">
                <a:latin typeface="+mj-lt"/>
              </a:rPr>
              <a:t>Increased triglyceride</a:t>
            </a:r>
          </a:p>
          <a:p>
            <a:pPr marL="863600" lvl="1" indent="-342900"/>
            <a:r>
              <a:rPr lang="en-US" dirty="0">
                <a:latin typeface="+mj-lt"/>
              </a:rPr>
              <a:t>Elevated waist circumference </a:t>
            </a:r>
          </a:p>
          <a:p>
            <a:pPr marL="863600" lvl="1" indent="-342900"/>
            <a:r>
              <a:rPr lang="en-US" dirty="0">
                <a:latin typeface="+mj-lt"/>
              </a:rPr>
              <a:t>Elevated peripheral blood pressure</a:t>
            </a:r>
          </a:p>
        </p:txBody>
      </p:sp>
      <p:pic>
        <p:nvPicPr>
          <p:cNvPr id="5" name="Picture 4">
            <a:extLst>
              <a:ext uri="{FF2B5EF4-FFF2-40B4-BE49-F238E27FC236}">
                <a16:creationId xmlns:a16="http://schemas.microsoft.com/office/drawing/2014/main" id="{303980A6-8DB2-E817-47A9-6FDD67B252C1}"/>
              </a:ext>
            </a:extLst>
          </p:cNvPr>
          <p:cNvPicPr>
            <a:picLocks noChangeAspect="1"/>
          </p:cNvPicPr>
          <p:nvPr/>
        </p:nvPicPr>
        <p:blipFill rotWithShape="1">
          <a:blip r:embed="rId2"/>
          <a:srcRect t="10741"/>
          <a:stretch/>
        </p:blipFill>
        <p:spPr>
          <a:xfrm>
            <a:off x="7545138" y="2016761"/>
            <a:ext cx="4761162" cy="4254500"/>
          </a:xfrm>
          <a:prstGeom prst="rect">
            <a:avLst/>
          </a:prstGeom>
        </p:spPr>
      </p:pic>
    </p:spTree>
    <p:extLst>
      <p:ext uri="{BB962C8B-B14F-4D97-AF65-F5344CB8AC3E}">
        <p14:creationId xmlns:p14="http://schemas.microsoft.com/office/powerpoint/2010/main" val="279521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B02D-AD07-EDEF-6C2F-085EBFB8E565}"/>
              </a:ext>
            </a:extLst>
          </p:cNvPr>
          <p:cNvSpPr>
            <a:spLocks noGrp="1"/>
          </p:cNvSpPr>
          <p:nvPr>
            <p:ph type="title"/>
          </p:nvPr>
        </p:nvSpPr>
        <p:spPr>
          <a:xfrm>
            <a:off x="838200" y="500062"/>
            <a:ext cx="10515600" cy="1325563"/>
          </a:xfrm>
        </p:spPr>
        <p:txBody>
          <a:bodyPr/>
          <a:lstStyle/>
          <a:p>
            <a:r>
              <a:rPr lang="en-US" dirty="0"/>
              <a:t>Effects Of Metabolic Syndrome</a:t>
            </a:r>
          </a:p>
        </p:txBody>
      </p:sp>
      <p:sp>
        <p:nvSpPr>
          <p:cNvPr id="3" name="Content Placeholder 2">
            <a:extLst>
              <a:ext uri="{FF2B5EF4-FFF2-40B4-BE49-F238E27FC236}">
                <a16:creationId xmlns:a16="http://schemas.microsoft.com/office/drawing/2014/main" id="{282F9364-F703-10E8-6A8D-D596EF90B832}"/>
              </a:ext>
            </a:extLst>
          </p:cNvPr>
          <p:cNvSpPr>
            <a:spLocks noGrp="1"/>
          </p:cNvSpPr>
          <p:nvPr>
            <p:ph idx="1"/>
          </p:nvPr>
        </p:nvSpPr>
        <p:spPr>
          <a:xfrm>
            <a:off x="838200" y="2028825"/>
            <a:ext cx="10515600" cy="4351338"/>
          </a:xfrm>
        </p:spPr>
        <p:txBody>
          <a:bodyPr>
            <a:normAutofit/>
          </a:bodyPr>
          <a:lstStyle/>
          <a:p>
            <a:pPr>
              <a:spcAft>
                <a:spcPts val="600"/>
              </a:spcAft>
            </a:pPr>
            <a:r>
              <a:rPr lang="en-US" sz="3200" dirty="0" err="1">
                <a:latin typeface="+mn-lt"/>
              </a:rPr>
              <a:t>MetS</a:t>
            </a:r>
            <a:r>
              <a:rPr lang="en-US" sz="3200" dirty="0">
                <a:latin typeface="+mn-lt"/>
              </a:rPr>
              <a:t> increases the risk of multiple chronic diseases such as heart disease, stroke and type 2 diabetes.</a:t>
            </a:r>
          </a:p>
          <a:p>
            <a:pPr>
              <a:spcAft>
                <a:spcPts val="600"/>
              </a:spcAft>
            </a:pPr>
            <a:r>
              <a:rPr lang="en-US" sz="3200" dirty="0">
                <a:latin typeface="+mn-lt"/>
              </a:rPr>
              <a:t>The risk is higher for persons with more clusters of the components of </a:t>
            </a:r>
            <a:r>
              <a:rPr lang="en-US" sz="3200" dirty="0" err="1">
                <a:latin typeface="+mn-lt"/>
              </a:rPr>
              <a:t>MetS</a:t>
            </a:r>
            <a:r>
              <a:rPr lang="en-US" sz="3200" dirty="0">
                <a:latin typeface="+mn-lt"/>
              </a:rPr>
              <a:t>.</a:t>
            </a:r>
          </a:p>
          <a:p>
            <a:r>
              <a:rPr lang="en-US" sz="3200" dirty="0">
                <a:latin typeface="+mn-lt"/>
              </a:rPr>
              <a:t>However, most of the disorders associated with </a:t>
            </a:r>
            <a:r>
              <a:rPr lang="en-US" sz="3200" dirty="0" err="1">
                <a:latin typeface="+mn-lt"/>
              </a:rPr>
              <a:t>MetS</a:t>
            </a:r>
            <a:r>
              <a:rPr lang="en-US" sz="3200" dirty="0">
                <a:latin typeface="+mn-lt"/>
              </a:rPr>
              <a:t> don't have obvious signs or symptoms.</a:t>
            </a:r>
          </a:p>
        </p:txBody>
      </p:sp>
    </p:spTree>
    <p:extLst>
      <p:ext uri="{BB962C8B-B14F-4D97-AF65-F5344CB8AC3E}">
        <p14:creationId xmlns:p14="http://schemas.microsoft.com/office/powerpoint/2010/main" val="21107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B02D-AD07-EDEF-6C2F-085EBFB8E565}"/>
              </a:ext>
            </a:extLst>
          </p:cNvPr>
          <p:cNvSpPr>
            <a:spLocks noGrp="1"/>
          </p:cNvSpPr>
          <p:nvPr>
            <p:ph type="title"/>
          </p:nvPr>
        </p:nvSpPr>
        <p:spPr>
          <a:xfrm>
            <a:off x="838200" y="631825"/>
            <a:ext cx="10515600" cy="1325563"/>
          </a:xfrm>
        </p:spPr>
        <p:txBody>
          <a:bodyPr/>
          <a:lstStyle/>
          <a:p>
            <a:r>
              <a:rPr lang="en-US" dirty="0"/>
              <a:t>Rationale For The Current Study</a:t>
            </a:r>
          </a:p>
        </p:txBody>
      </p:sp>
      <p:sp>
        <p:nvSpPr>
          <p:cNvPr id="3" name="Content Placeholder 2">
            <a:extLst>
              <a:ext uri="{FF2B5EF4-FFF2-40B4-BE49-F238E27FC236}">
                <a16:creationId xmlns:a16="http://schemas.microsoft.com/office/drawing/2014/main" id="{282F9364-F703-10E8-6A8D-D596EF90B832}"/>
              </a:ext>
            </a:extLst>
          </p:cNvPr>
          <p:cNvSpPr>
            <a:spLocks noGrp="1"/>
          </p:cNvSpPr>
          <p:nvPr>
            <p:ph idx="1"/>
          </p:nvPr>
        </p:nvSpPr>
        <p:spPr>
          <a:xfrm>
            <a:off x="1097280" y="2108201"/>
            <a:ext cx="10345420" cy="3760891"/>
          </a:xfrm>
        </p:spPr>
        <p:txBody>
          <a:bodyPr>
            <a:normAutofit/>
          </a:bodyPr>
          <a:lstStyle/>
          <a:p>
            <a:pPr>
              <a:spcAft>
                <a:spcPts val="1200"/>
              </a:spcAft>
            </a:pPr>
            <a:r>
              <a:rPr lang="en-US" sz="3200" dirty="0">
                <a:latin typeface="+mj-lt"/>
              </a:rPr>
              <a:t>There is no publicly-available tool for easily identifying the various possible clusters within the various components of </a:t>
            </a:r>
            <a:r>
              <a:rPr lang="en-US" sz="3200" dirty="0" err="1">
                <a:latin typeface="+mj-lt"/>
              </a:rPr>
              <a:t>MetS</a:t>
            </a:r>
            <a:r>
              <a:rPr lang="en-US" sz="3200" dirty="0">
                <a:latin typeface="+mj-lt"/>
              </a:rPr>
              <a:t> in the United States.</a:t>
            </a:r>
          </a:p>
          <a:p>
            <a:r>
              <a:rPr lang="en-US" sz="3200" dirty="0">
                <a:latin typeface="+mj-lt"/>
              </a:rPr>
              <a:t>Knowing these clusters of </a:t>
            </a:r>
            <a:r>
              <a:rPr lang="en-US" sz="3200" dirty="0" err="1">
                <a:latin typeface="+mj-lt"/>
              </a:rPr>
              <a:t>MetS</a:t>
            </a:r>
            <a:r>
              <a:rPr lang="en-US" sz="3200" dirty="0">
                <a:latin typeface="+mj-lt"/>
              </a:rPr>
              <a:t>  will help in quantifying the burden of the various clusters and provide additional avenues for public health interventions.</a:t>
            </a:r>
          </a:p>
        </p:txBody>
      </p:sp>
    </p:spTree>
    <p:extLst>
      <p:ext uri="{BB962C8B-B14F-4D97-AF65-F5344CB8AC3E}">
        <p14:creationId xmlns:p14="http://schemas.microsoft.com/office/powerpoint/2010/main" val="20610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0AFD2-0FD8-C94D-65C2-DCDA82301234}"/>
              </a:ext>
            </a:extLst>
          </p:cNvPr>
          <p:cNvSpPr>
            <a:spLocks noGrp="1"/>
          </p:cNvSpPr>
          <p:nvPr>
            <p:ph type="ctrTitle"/>
          </p:nvPr>
        </p:nvSpPr>
        <p:spPr/>
        <p:txBody>
          <a:bodyPr/>
          <a:lstStyle/>
          <a:p>
            <a:r>
              <a:rPr lang="en-US" dirty="0">
                <a:latin typeface="+mn-lt"/>
              </a:rPr>
              <a:t>Methods</a:t>
            </a:r>
          </a:p>
        </p:txBody>
      </p:sp>
    </p:spTree>
    <p:extLst>
      <p:ext uri="{BB962C8B-B14F-4D97-AF65-F5344CB8AC3E}">
        <p14:creationId xmlns:p14="http://schemas.microsoft.com/office/powerpoint/2010/main" val="390103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2015-CD3C-5D1C-DC5E-828541C34144}"/>
              </a:ext>
            </a:extLst>
          </p:cNvPr>
          <p:cNvSpPr>
            <a:spLocks noGrp="1"/>
          </p:cNvSpPr>
          <p:nvPr>
            <p:ph type="title"/>
          </p:nvPr>
        </p:nvSpPr>
        <p:spPr/>
        <p:txBody>
          <a:bodyPr/>
          <a:lstStyle/>
          <a:p>
            <a:r>
              <a:rPr lang="en-US" dirty="0"/>
              <a:t>Designing the App</a:t>
            </a:r>
          </a:p>
        </p:txBody>
      </p:sp>
      <p:sp>
        <p:nvSpPr>
          <p:cNvPr id="3" name="Content Placeholder 2">
            <a:extLst>
              <a:ext uri="{FF2B5EF4-FFF2-40B4-BE49-F238E27FC236}">
                <a16:creationId xmlns:a16="http://schemas.microsoft.com/office/drawing/2014/main" id="{848B0635-A20E-D600-6A6A-2598B564740F}"/>
              </a:ext>
            </a:extLst>
          </p:cNvPr>
          <p:cNvSpPr>
            <a:spLocks noGrp="1"/>
          </p:cNvSpPr>
          <p:nvPr>
            <p:ph idx="1"/>
          </p:nvPr>
        </p:nvSpPr>
        <p:spPr>
          <a:xfrm>
            <a:off x="236538" y="1682615"/>
            <a:ext cx="11176000" cy="1244599"/>
          </a:xfrm>
        </p:spPr>
        <p:txBody>
          <a:bodyPr/>
          <a:lstStyle/>
          <a:p>
            <a:r>
              <a:rPr lang="en-US" dirty="0">
                <a:latin typeface="+mj-lt"/>
              </a:rPr>
              <a:t>The App was developed using R shinny to perform K means clustering analysis</a:t>
            </a:r>
          </a:p>
        </p:txBody>
      </p:sp>
      <p:sp>
        <p:nvSpPr>
          <p:cNvPr id="4" name="Content Placeholder 2">
            <a:extLst>
              <a:ext uri="{FF2B5EF4-FFF2-40B4-BE49-F238E27FC236}">
                <a16:creationId xmlns:a16="http://schemas.microsoft.com/office/drawing/2014/main" id="{53F531C0-4713-E08C-8469-A830C530547F}"/>
              </a:ext>
            </a:extLst>
          </p:cNvPr>
          <p:cNvSpPr txBox="1">
            <a:spLocks/>
          </p:cNvSpPr>
          <p:nvPr/>
        </p:nvSpPr>
        <p:spPr>
          <a:xfrm>
            <a:off x="635000" y="2705432"/>
            <a:ext cx="6057900" cy="3421797"/>
          </a:xfrm>
          <a:prstGeom prst="rect">
            <a:avLst/>
          </a:prstGeom>
        </p:spPr>
        <p:txBody>
          <a:bodyPr vert="horz" lIns="0" tIns="45720" rIns="0" bIns="45720" rtlCol="0">
            <a:noAutofit/>
          </a:bodyPr>
          <a:lstStyle>
            <a:lvl1pPr marL="342900" indent="-342900" algn="l" defTabSz="914400" rtl="0" eaLnBrk="1" latinLnBrk="0" hangingPunct="1">
              <a:lnSpc>
                <a:spcPct val="110000"/>
              </a:lnSpc>
              <a:spcBef>
                <a:spcPts val="1200"/>
              </a:spcBef>
              <a:spcAft>
                <a:spcPts val="200"/>
              </a:spcAft>
              <a:buClr>
                <a:srgbClr val="0070C0"/>
              </a:buClr>
              <a:buSzPct val="100000"/>
              <a:buFont typeface="Wingdings" panose="05000000000000000000" pitchFamily="2" charset="2"/>
              <a:buChar char="§"/>
              <a:defRPr sz="32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rgbClr val="7030A0"/>
              </a:buClr>
              <a:buFont typeface="Arial" panose="020B0604020202020204" pitchFamily="34" charset="0"/>
              <a:buChar char="•"/>
              <a:defRPr sz="2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spcAft>
                <a:spcPts val="600"/>
              </a:spcAft>
            </a:pPr>
            <a:r>
              <a:rPr lang="en-US" dirty="0"/>
              <a:t>This is an algorithm that groups similar observations into groups called clusters. </a:t>
            </a:r>
          </a:p>
          <a:p>
            <a:pPr lvl="1"/>
            <a:r>
              <a:rPr lang="en-US" dirty="0"/>
              <a:t>The goal is a set of clusters, where each cluster is distinct from other clusters, and the observations within each cluster are broadly similar to each other.</a:t>
            </a:r>
          </a:p>
        </p:txBody>
      </p:sp>
      <p:pic>
        <p:nvPicPr>
          <p:cNvPr id="6" name="Picture 5">
            <a:extLst>
              <a:ext uri="{FF2B5EF4-FFF2-40B4-BE49-F238E27FC236}">
                <a16:creationId xmlns:a16="http://schemas.microsoft.com/office/drawing/2014/main" id="{4D6F1B4B-03BF-92E3-E053-5F5BC1521400}"/>
              </a:ext>
            </a:extLst>
          </p:cNvPr>
          <p:cNvPicPr>
            <a:picLocks noChangeAspect="1"/>
          </p:cNvPicPr>
          <p:nvPr/>
        </p:nvPicPr>
        <p:blipFill>
          <a:blip r:embed="rId2"/>
          <a:stretch>
            <a:fillRect/>
          </a:stretch>
        </p:blipFill>
        <p:spPr>
          <a:xfrm>
            <a:off x="6367463" y="2289979"/>
            <a:ext cx="5735637" cy="3298929"/>
          </a:xfrm>
          <a:prstGeom prst="rect">
            <a:avLst/>
          </a:prstGeom>
        </p:spPr>
      </p:pic>
      <p:pic>
        <p:nvPicPr>
          <p:cNvPr id="8" name="Picture 7">
            <a:extLst>
              <a:ext uri="{FF2B5EF4-FFF2-40B4-BE49-F238E27FC236}">
                <a16:creationId xmlns:a16="http://schemas.microsoft.com/office/drawing/2014/main" id="{F658CFAE-2EA3-F218-4D0C-8C4E0982B067}"/>
              </a:ext>
            </a:extLst>
          </p:cNvPr>
          <p:cNvPicPr>
            <a:picLocks noChangeAspect="1"/>
          </p:cNvPicPr>
          <p:nvPr/>
        </p:nvPicPr>
        <p:blipFill>
          <a:blip r:embed="rId3"/>
          <a:stretch>
            <a:fillRect/>
          </a:stretch>
        </p:blipFill>
        <p:spPr>
          <a:xfrm>
            <a:off x="8405424" y="5588908"/>
            <a:ext cx="1985151" cy="798550"/>
          </a:xfrm>
          <a:prstGeom prst="rect">
            <a:avLst/>
          </a:prstGeom>
        </p:spPr>
      </p:pic>
      <p:sp>
        <p:nvSpPr>
          <p:cNvPr id="5" name="Arrow: Right 4">
            <a:extLst>
              <a:ext uri="{FF2B5EF4-FFF2-40B4-BE49-F238E27FC236}">
                <a16:creationId xmlns:a16="http://schemas.microsoft.com/office/drawing/2014/main" id="{97B32D1B-C867-2E00-6006-71DE2C899979}"/>
              </a:ext>
            </a:extLst>
          </p:cNvPr>
          <p:cNvSpPr/>
          <p:nvPr/>
        </p:nvSpPr>
        <p:spPr>
          <a:xfrm>
            <a:off x="8877298" y="3804156"/>
            <a:ext cx="1155701" cy="440548"/>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2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8924-1267-630C-86B9-4A55D61A32A7}"/>
              </a:ext>
            </a:extLst>
          </p:cNvPr>
          <p:cNvSpPr>
            <a:spLocks noGrp="1"/>
          </p:cNvSpPr>
          <p:nvPr>
            <p:ph type="title"/>
          </p:nvPr>
        </p:nvSpPr>
        <p:spPr>
          <a:xfrm>
            <a:off x="891013" y="-861"/>
            <a:ext cx="10515600" cy="1095375"/>
          </a:xfrm>
        </p:spPr>
        <p:txBody>
          <a:bodyPr/>
          <a:lstStyle/>
          <a:p>
            <a:r>
              <a:rPr lang="en-US" dirty="0"/>
              <a:t>Description of the App</a:t>
            </a:r>
          </a:p>
        </p:txBody>
      </p:sp>
      <p:sp>
        <p:nvSpPr>
          <p:cNvPr id="4" name="Rectangle: Rounded Corners 3">
            <a:extLst>
              <a:ext uri="{FF2B5EF4-FFF2-40B4-BE49-F238E27FC236}">
                <a16:creationId xmlns:a16="http://schemas.microsoft.com/office/drawing/2014/main" id="{86665A46-1E13-90AE-2529-B755DCCB92D1}"/>
              </a:ext>
            </a:extLst>
          </p:cNvPr>
          <p:cNvSpPr/>
          <p:nvPr/>
        </p:nvSpPr>
        <p:spPr>
          <a:xfrm>
            <a:off x="6590134" y="4454181"/>
            <a:ext cx="4069365" cy="2253003"/>
          </a:xfrm>
          <a:prstGeom prst="roundRect">
            <a:avLst/>
          </a:prstGeom>
          <a:no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4993636-A93F-A2D7-2E19-AB67B620518B}"/>
              </a:ext>
            </a:extLst>
          </p:cNvPr>
          <p:cNvSpPr/>
          <p:nvPr/>
        </p:nvSpPr>
        <p:spPr>
          <a:xfrm>
            <a:off x="1707917" y="4453399"/>
            <a:ext cx="3212483" cy="2190691"/>
          </a:xfrm>
          <a:prstGeom prst="roundRect">
            <a:avLst/>
          </a:prstGeom>
          <a:no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CB73EC13-178C-08A9-F6FA-7B5F56B96E10}"/>
              </a:ext>
            </a:extLst>
          </p:cNvPr>
          <p:cNvSpPr/>
          <p:nvPr/>
        </p:nvSpPr>
        <p:spPr>
          <a:xfrm>
            <a:off x="3693857" y="1776914"/>
            <a:ext cx="4267727" cy="2190691"/>
          </a:xfrm>
          <a:prstGeom prst="roundRect">
            <a:avLst/>
          </a:prstGeom>
          <a:no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632126C8-9A2C-0E2F-E486-55E09DCA07C9}"/>
              </a:ext>
            </a:extLst>
          </p:cNvPr>
          <p:cNvSpPr/>
          <p:nvPr/>
        </p:nvSpPr>
        <p:spPr>
          <a:xfrm>
            <a:off x="8660551" y="1781934"/>
            <a:ext cx="3212483" cy="2190691"/>
          </a:xfrm>
          <a:prstGeom prst="roundRect">
            <a:avLst/>
          </a:prstGeom>
          <a:no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C242CFD0-174A-DC87-3A3D-973F8C64E9E6}"/>
              </a:ext>
            </a:extLst>
          </p:cNvPr>
          <p:cNvSpPr/>
          <p:nvPr/>
        </p:nvSpPr>
        <p:spPr>
          <a:xfrm>
            <a:off x="212264" y="1799297"/>
            <a:ext cx="2423616" cy="2190691"/>
          </a:xfrm>
          <a:prstGeom prst="roundRect">
            <a:avLst/>
          </a:prstGeom>
          <a:noFill/>
          <a:ln w="25400" cap="flat" cmpd="sng" algn="ctr">
            <a:solidFill>
              <a:schemeClr val="accent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88E813BF-4D88-2E97-2475-49BA7A174734}"/>
              </a:ext>
            </a:extLst>
          </p:cNvPr>
          <p:cNvSpPr txBox="1">
            <a:spLocks/>
          </p:cNvSpPr>
          <p:nvPr/>
        </p:nvSpPr>
        <p:spPr>
          <a:xfrm>
            <a:off x="287147" y="2143224"/>
            <a:ext cx="2423616" cy="17227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schemeClr val="tx1"/>
                </a:solidFill>
                <a:effectLst/>
                <a:uLnTx/>
                <a:uFillTx/>
                <a:latin typeface="Calibri" panose="020F0502020204030204"/>
                <a:ea typeface="+mn-ea"/>
                <a:cs typeface="+mn-cs"/>
              </a:rPr>
              <a:t>The App accepts inputs of two components of </a:t>
            </a:r>
            <a:r>
              <a:rPr kumimoji="0" lang="en-US" sz="2800" i="0" u="none" strike="noStrike" kern="1200" cap="none" spc="0" normalizeH="0" baseline="0" noProof="0" dirty="0" err="1">
                <a:ln>
                  <a:noFill/>
                </a:ln>
                <a:solidFill>
                  <a:schemeClr val="tx1"/>
                </a:solidFill>
                <a:effectLst/>
                <a:uLnTx/>
                <a:uFillTx/>
                <a:latin typeface="Calibri" panose="020F0502020204030204"/>
                <a:ea typeface="+mn-ea"/>
                <a:cs typeface="+mn-cs"/>
              </a:rPr>
              <a:t>MetS</a:t>
            </a:r>
            <a:r>
              <a:rPr kumimoji="0" lang="en-US" sz="2800" i="0" u="none" strike="noStrike" kern="1200" cap="none" spc="0" normalizeH="0" baseline="0" noProof="0" dirty="0">
                <a:ln>
                  <a:noFill/>
                </a:ln>
                <a:solidFill>
                  <a:schemeClr val="tx1"/>
                </a:solidFill>
                <a:effectLst/>
                <a:uLnTx/>
                <a:uFillTx/>
                <a:latin typeface="Calibri" panose="020F0502020204030204"/>
                <a:ea typeface="+mn-ea"/>
                <a:cs typeface="+mn-cs"/>
              </a:rPr>
              <a:t> at a time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14168D03-A30F-09A4-5AF9-1DB6B33180C0}"/>
              </a:ext>
            </a:extLst>
          </p:cNvPr>
          <p:cNvSpPr txBox="1">
            <a:spLocks/>
          </p:cNvSpPr>
          <p:nvPr/>
        </p:nvSpPr>
        <p:spPr>
          <a:xfrm>
            <a:off x="3865235" y="1954567"/>
            <a:ext cx="3865897" cy="1835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tx1"/>
                </a:solidFill>
                <a:latin typeface="Calibri" panose="020F0502020204030204"/>
              </a:rPr>
              <a:t>There are six variables available (Age, BMI, systolic blood pressure, glycohemoglobin HDL and total cholesterol </a:t>
            </a:r>
          </a:p>
          <a:p>
            <a:endParaRPr lang="en-US" dirty="0">
              <a:solidFill>
                <a:prstClr val="white"/>
              </a:solidFill>
              <a:latin typeface="Calibri" panose="020F0502020204030204"/>
            </a:endParaRPr>
          </a:p>
        </p:txBody>
      </p:sp>
      <p:sp>
        <p:nvSpPr>
          <p:cNvPr id="11" name="Content Placeholder 2">
            <a:extLst>
              <a:ext uri="{FF2B5EF4-FFF2-40B4-BE49-F238E27FC236}">
                <a16:creationId xmlns:a16="http://schemas.microsoft.com/office/drawing/2014/main" id="{D2F863D9-C6CA-7774-1690-FD0AD9944467}"/>
              </a:ext>
            </a:extLst>
          </p:cNvPr>
          <p:cNvSpPr txBox="1">
            <a:spLocks/>
          </p:cNvSpPr>
          <p:nvPr/>
        </p:nvSpPr>
        <p:spPr>
          <a:xfrm>
            <a:off x="8785746" y="2015260"/>
            <a:ext cx="2819400" cy="1732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Calibri" panose="020F0502020204030204"/>
              </a:rPr>
              <a:t>The user has an option to select between 1 to 9 clusters </a:t>
            </a:r>
            <a:endParaRPr lang="en-US" dirty="0">
              <a:solidFill>
                <a:prstClr val="white"/>
              </a:solidFill>
              <a:latin typeface="Calibri" panose="020F0502020204030204"/>
            </a:endParaRPr>
          </a:p>
        </p:txBody>
      </p:sp>
      <p:sp>
        <p:nvSpPr>
          <p:cNvPr id="12" name="Content Placeholder 2">
            <a:extLst>
              <a:ext uri="{FF2B5EF4-FFF2-40B4-BE49-F238E27FC236}">
                <a16:creationId xmlns:a16="http://schemas.microsoft.com/office/drawing/2014/main" id="{EF9E9DD6-A661-D2AC-EC43-37ACD133075F}"/>
              </a:ext>
            </a:extLst>
          </p:cNvPr>
          <p:cNvSpPr txBox="1">
            <a:spLocks/>
          </p:cNvSpPr>
          <p:nvPr/>
        </p:nvSpPr>
        <p:spPr>
          <a:xfrm>
            <a:off x="1849369" y="4594123"/>
            <a:ext cx="3071032" cy="219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Calibri" panose="020F0502020204030204"/>
              </a:rPr>
              <a:t>A graph is provide that visually shows the clusters the user selected using different colors</a:t>
            </a:r>
            <a:endParaRPr lang="en-US" dirty="0">
              <a:solidFill>
                <a:prstClr val="white"/>
              </a:solidFill>
              <a:latin typeface="Calibri" panose="020F0502020204030204"/>
            </a:endParaRPr>
          </a:p>
        </p:txBody>
      </p:sp>
      <p:sp>
        <p:nvSpPr>
          <p:cNvPr id="13" name="Content Placeholder 2">
            <a:extLst>
              <a:ext uri="{FF2B5EF4-FFF2-40B4-BE49-F238E27FC236}">
                <a16:creationId xmlns:a16="http://schemas.microsoft.com/office/drawing/2014/main" id="{43A37F79-8095-D977-8942-7F6C268753E7}"/>
              </a:ext>
            </a:extLst>
          </p:cNvPr>
          <p:cNvSpPr txBox="1">
            <a:spLocks/>
          </p:cNvSpPr>
          <p:nvPr/>
        </p:nvSpPr>
        <p:spPr>
          <a:xfrm>
            <a:off x="6590134" y="4696823"/>
            <a:ext cx="4069365" cy="219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tx1"/>
                </a:solidFill>
                <a:latin typeface="Calibri" panose="020F0502020204030204"/>
              </a:rPr>
              <a:t>Another graph is provided that guides the user on the optimal clusters to use based on the average silhouette width</a:t>
            </a:r>
            <a:endParaRPr lang="en-US" dirty="0">
              <a:solidFill>
                <a:prstClr val="white"/>
              </a:solidFill>
              <a:latin typeface="Calibri" panose="020F0502020204030204"/>
            </a:endParaRPr>
          </a:p>
        </p:txBody>
      </p:sp>
      <p:grpSp>
        <p:nvGrpSpPr>
          <p:cNvPr id="14" name="Group 12">
            <a:extLst>
              <a:ext uri="{FF2B5EF4-FFF2-40B4-BE49-F238E27FC236}">
                <a16:creationId xmlns:a16="http://schemas.microsoft.com/office/drawing/2014/main" id="{D831660A-B7DE-1B9E-A852-FA1F6F2524DD}"/>
              </a:ext>
            </a:extLst>
          </p:cNvPr>
          <p:cNvGrpSpPr/>
          <p:nvPr/>
        </p:nvGrpSpPr>
        <p:grpSpPr>
          <a:xfrm>
            <a:off x="944384" y="1188778"/>
            <a:ext cx="891095" cy="861539"/>
            <a:chOff x="3337" y="0"/>
            <a:chExt cx="1489234" cy="1495909"/>
          </a:xfrm>
        </p:grpSpPr>
        <p:grpSp>
          <p:nvGrpSpPr>
            <p:cNvPr id="15" name="Group 13">
              <a:extLst>
                <a:ext uri="{FF2B5EF4-FFF2-40B4-BE49-F238E27FC236}">
                  <a16:creationId xmlns:a16="http://schemas.microsoft.com/office/drawing/2014/main" id="{0F61BB66-DC4F-3185-BAC1-B37402DC53E8}"/>
                </a:ext>
              </a:extLst>
            </p:cNvPr>
            <p:cNvGrpSpPr/>
            <p:nvPr/>
          </p:nvGrpSpPr>
          <p:grpSpPr>
            <a:xfrm>
              <a:off x="3337" y="0"/>
              <a:ext cx="1489234" cy="1495909"/>
              <a:chOff x="1813" y="0"/>
              <a:chExt cx="809173" cy="812800"/>
            </a:xfrm>
          </p:grpSpPr>
          <p:sp>
            <p:nvSpPr>
              <p:cNvPr id="17" name="Freeform 14">
                <a:extLst>
                  <a:ext uri="{FF2B5EF4-FFF2-40B4-BE49-F238E27FC236}">
                    <a16:creationId xmlns:a16="http://schemas.microsoft.com/office/drawing/2014/main" id="{F5C4F4DD-65CE-1A49-E2F3-1E26CC30524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18" name="TextBox 15">
                <a:extLst>
                  <a:ext uri="{FF2B5EF4-FFF2-40B4-BE49-F238E27FC236}">
                    <a16:creationId xmlns:a16="http://schemas.microsoft.com/office/drawing/2014/main" id="{A8BCB23D-710B-00FB-1807-7143F2170884}"/>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16" name="TextBox 16">
              <a:extLst>
                <a:ext uri="{FF2B5EF4-FFF2-40B4-BE49-F238E27FC236}">
                  <a16:creationId xmlns:a16="http://schemas.microsoft.com/office/drawing/2014/main" id="{75D987C1-41E5-E0CB-CD61-32B13D92BCE8}"/>
                </a:ext>
              </a:extLst>
            </p:cNvPr>
            <p:cNvSpPr txBox="1"/>
            <p:nvPr/>
          </p:nvSpPr>
          <p:spPr>
            <a:xfrm>
              <a:off x="461723" y="68291"/>
              <a:ext cx="761897" cy="1335997"/>
            </a:xfrm>
            <a:prstGeom prst="rect">
              <a:avLst/>
            </a:prstGeom>
          </p:spPr>
          <p:txBody>
            <a:bodyPr wrap="square" lIns="0" tIns="0" rIns="0" bIns="0" rtlCol="0" anchor="t">
              <a:spAutoFit/>
            </a:bodyPr>
            <a:lstStyle/>
            <a:p>
              <a:pPr>
                <a:lnSpc>
                  <a:spcPts val="6000"/>
                </a:lnSpc>
                <a:spcBef>
                  <a:spcPct val="0"/>
                </a:spcBef>
              </a:pPr>
              <a:r>
                <a:rPr lang="en-US" sz="5000" b="1" dirty="0">
                  <a:solidFill>
                    <a:schemeClr val="bg1"/>
                  </a:solidFill>
                  <a:latin typeface="Secular One"/>
                </a:rPr>
                <a:t>1</a:t>
              </a:r>
            </a:p>
          </p:txBody>
        </p:sp>
      </p:grpSp>
      <p:grpSp>
        <p:nvGrpSpPr>
          <p:cNvPr id="19" name="Group 12">
            <a:extLst>
              <a:ext uri="{FF2B5EF4-FFF2-40B4-BE49-F238E27FC236}">
                <a16:creationId xmlns:a16="http://schemas.microsoft.com/office/drawing/2014/main" id="{EC95E05A-5B0C-7656-4B65-47F37D4D3CB4}"/>
              </a:ext>
            </a:extLst>
          </p:cNvPr>
          <p:cNvGrpSpPr/>
          <p:nvPr/>
        </p:nvGrpSpPr>
        <p:grpSpPr>
          <a:xfrm>
            <a:off x="5382172" y="1132025"/>
            <a:ext cx="891095" cy="861539"/>
            <a:chOff x="3337" y="0"/>
            <a:chExt cx="1489234" cy="1495909"/>
          </a:xfrm>
        </p:grpSpPr>
        <p:grpSp>
          <p:nvGrpSpPr>
            <p:cNvPr id="20" name="Group 13">
              <a:extLst>
                <a:ext uri="{FF2B5EF4-FFF2-40B4-BE49-F238E27FC236}">
                  <a16:creationId xmlns:a16="http://schemas.microsoft.com/office/drawing/2014/main" id="{F7CE7FF8-792C-FA95-B2D6-249A39D67002}"/>
                </a:ext>
              </a:extLst>
            </p:cNvPr>
            <p:cNvGrpSpPr/>
            <p:nvPr/>
          </p:nvGrpSpPr>
          <p:grpSpPr>
            <a:xfrm>
              <a:off x="3337" y="0"/>
              <a:ext cx="1489234" cy="1495909"/>
              <a:chOff x="1813" y="0"/>
              <a:chExt cx="809173" cy="812800"/>
            </a:xfrm>
          </p:grpSpPr>
          <p:sp>
            <p:nvSpPr>
              <p:cNvPr id="22" name="Freeform 14">
                <a:extLst>
                  <a:ext uri="{FF2B5EF4-FFF2-40B4-BE49-F238E27FC236}">
                    <a16:creationId xmlns:a16="http://schemas.microsoft.com/office/drawing/2014/main" id="{D5DB2CDC-F2F7-5BF9-7384-533D1E9F624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23" name="TextBox 15">
                <a:extLst>
                  <a:ext uri="{FF2B5EF4-FFF2-40B4-BE49-F238E27FC236}">
                    <a16:creationId xmlns:a16="http://schemas.microsoft.com/office/drawing/2014/main" id="{754238FE-A2BD-B9D3-5E56-A073D3649304}"/>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21" name="TextBox 20">
              <a:extLst>
                <a:ext uri="{FF2B5EF4-FFF2-40B4-BE49-F238E27FC236}">
                  <a16:creationId xmlns:a16="http://schemas.microsoft.com/office/drawing/2014/main" id="{9D8EC5F0-2D33-C3F8-5486-49A5ACFF5E88}"/>
                </a:ext>
              </a:extLst>
            </p:cNvPr>
            <p:cNvSpPr txBox="1"/>
            <p:nvPr/>
          </p:nvSpPr>
          <p:spPr>
            <a:xfrm>
              <a:off x="461723" y="68291"/>
              <a:ext cx="761897" cy="1335997"/>
            </a:xfrm>
            <a:prstGeom prst="rect">
              <a:avLst/>
            </a:prstGeom>
          </p:spPr>
          <p:txBody>
            <a:bodyPr wrap="square" lIns="0" tIns="0" rIns="0" bIns="0" rtlCol="0" anchor="t">
              <a:spAutoFit/>
            </a:bodyPr>
            <a:lstStyle/>
            <a:p>
              <a:pPr>
                <a:lnSpc>
                  <a:spcPts val="6000"/>
                </a:lnSpc>
                <a:spcBef>
                  <a:spcPct val="0"/>
                </a:spcBef>
              </a:pPr>
              <a:r>
                <a:rPr lang="en-US" sz="5000" b="1" dirty="0">
                  <a:solidFill>
                    <a:schemeClr val="bg1"/>
                  </a:solidFill>
                  <a:latin typeface="Secular One"/>
                </a:rPr>
                <a:t>2</a:t>
              </a:r>
            </a:p>
          </p:txBody>
        </p:sp>
      </p:grpSp>
      <p:grpSp>
        <p:nvGrpSpPr>
          <p:cNvPr id="24" name="Group 12">
            <a:extLst>
              <a:ext uri="{FF2B5EF4-FFF2-40B4-BE49-F238E27FC236}">
                <a16:creationId xmlns:a16="http://schemas.microsoft.com/office/drawing/2014/main" id="{EF1D85C5-4FDF-C9E7-0CA0-6F258320C6ED}"/>
              </a:ext>
            </a:extLst>
          </p:cNvPr>
          <p:cNvGrpSpPr/>
          <p:nvPr/>
        </p:nvGrpSpPr>
        <p:grpSpPr>
          <a:xfrm>
            <a:off x="9749898" y="1188778"/>
            <a:ext cx="891095" cy="861539"/>
            <a:chOff x="3337" y="0"/>
            <a:chExt cx="1489234" cy="1495909"/>
          </a:xfrm>
        </p:grpSpPr>
        <p:grpSp>
          <p:nvGrpSpPr>
            <p:cNvPr id="25" name="Group 13">
              <a:extLst>
                <a:ext uri="{FF2B5EF4-FFF2-40B4-BE49-F238E27FC236}">
                  <a16:creationId xmlns:a16="http://schemas.microsoft.com/office/drawing/2014/main" id="{8897ECF1-1588-62AB-E1F1-9FDEFB47659F}"/>
                </a:ext>
              </a:extLst>
            </p:cNvPr>
            <p:cNvGrpSpPr/>
            <p:nvPr/>
          </p:nvGrpSpPr>
          <p:grpSpPr>
            <a:xfrm>
              <a:off x="3337" y="0"/>
              <a:ext cx="1489234" cy="1495909"/>
              <a:chOff x="1813" y="0"/>
              <a:chExt cx="809173" cy="812800"/>
            </a:xfrm>
          </p:grpSpPr>
          <p:sp>
            <p:nvSpPr>
              <p:cNvPr id="27" name="Freeform 14">
                <a:extLst>
                  <a:ext uri="{FF2B5EF4-FFF2-40B4-BE49-F238E27FC236}">
                    <a16:creationId xmlns:a16="http://schemas.microsoft.com/office/drawing/2014/main" id="{554A2BCB-EC20-41A7-E580-F58404BA8592}"/>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28" name="TextBox 15">
                <a:extLst>
                  <a:ext uri="{FF2B5EF4-FFF2-40B4-BE49-F238E27FC236}">
                    <a16:creationId xmlns:a16="http://schemas.microsoft.com/office/drawing/2014/main" id="{4DC42E14-AACB-C468-A6FE-FC5C86B3F78E}"/>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26" name="TextBox 16">
              <a:extLst>
                <a:ext uri="{FF2B5EF4-FFF2-40B4-BE49-F238E27FC236}">
                  <a16:creationId xmlns:a16="http://schemas.microsoft.com/office/drawing/2014/main" id="{375B3EDA-8668-F516-D248-6CB987BC454B}"/>
                </a:ext>
              </a:extLst>
            </p:cNvPr>
            <p:cNvSpPr txBox="1"/>
            <p:nvPr/>
          </p:nvSpPr>
          <p:spPr>
            <a:xfrm>
              <a:off x="461723" y="68291"/>
              <a:ext cx="761897" cy="1335997"/>
            </a:xfrm>
            <a:prstGeom prst="rect">
              <a:avLst/>
            </a:prstGeom>
          </p:spPr>
          <p:txBody>
            <a:bodyPr wrap="square" lIns="0" tIns="0" rIns="0" bIns="0" rtlCol="0" anchor="t">
              <a:spAutoFit/>
            </a:bodyPr>
            <a:lstStyle/>
            <a:p>
              <a:pPr>
                <a:lnSpc>
                  <a:spcPts val="6000"/>
                </a:lnSpc>
                <a:spcBef>
                  <a:spcPct val="0"/>
                </a:spcBef>
              </a:pPr>
              <a:r>
                <a:rPr lang="en-US" sz="5000" b="1" dirty="0">
                  <a:solidFill>
                    <a:schemeClr val="bg1"/>
                  </a:solidFill>
                  <a:latin typeface="Secular One"/>
                </a:rPr>
                <a:t>3</a:t>
              </a:r>
            </a:p>
          </p:txBody>
        </p:sp>
      </p:grpSp>
      <p:grpSp>
        <p:nvGrpSpPr>
          <p:cNvPr id="29" name="Group 12">
            <a:extLst>
              <a:ext uri="{FF2B5EF4-FFF2-40B4-BE49-F238E27FC236}">
                <a16:creationId xmlns:a16="http://schemas.microsoft.com/office/drawing/2014/main" id="{170CD66A-E44A-4956-E032-76FDDC638CC3}"/>
              </a:ext>
            </a:extLst>
          </p:cNvPr>
          <p:cNvGrpSpPr/>
          <p:nvPr/>
        </p:nvGrpSpPr>
        <p:grpSpPr>
          <a:xfrm>
            <a:off x="2746213" y="3790010"/>
            <a:ext cx="891095" cy="861539"/>
            <a:chOff x="3337" y="0"/>
            <a:chExt cx="1489234" cy="1495909"/>
          </a:xfrm>
        </p:grpSpPr>
        <p:grpSp>
          <p:nvGrpSpPr>
            <p:cNvPr id="30" name="Group 13">
              <a:extLst>
                <a:ext uri="{FF2B5EF4-FFF2-40B4-BE49-F238E27FC236}">
                  <a16:creationId xmlns:a16="http://schemas.microsoft.com/office/drawing/2014/main" id="{5DD68902-15DE-28E1-F6B9-209E97836BAF}"/>
                </a:ext>
              </a:extLst>
            </p:cNvPr>
            <p:cNvGrpSpPr/>
            <p:nvPr/>
          </p:nvGrpSpPr>
          <p:grpSpPr>
            <a:xfrm>
              <a:off x="3337" y="0"/>
              <a:ext cx="1489234" cy="1495909"/>
              <a:chOff x="1813" y="0"/>
              <a:chExt cx="809173" cy="812800"/>
            </a:xfrm>
          </p:grpSpPr>
          <p:sp>
            <p:nvSpPr>
              <p:cNvPr id="32" name="Freeform 14">
                <a:extLst>
                  <a:ext uri="{FF2B5EF4-FFF2-40B4-BE49-F238E27FC236}">
                    <a16:creationId xmlns:a16="http://schemas.microsoft.com/office/drawing/2014/main" id="{18E9D14E-2CC2-126C-E8AC-52E8EEF3164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sp>
            <p:nvSpPr>
              <p:cNvPr id="33" name="TextBox 15">
                <a:extLst>
                  <a:ext uri="{FF2B5EF4-FFF2-40B4-BE49-F238E27FC236}">
                    <a16:creationId xmlns:a16="http://schemas.microsoft.com/office/drawing/2014/main" id="{627CC010-31FE-09E4-DE30-888D83C299BA}"/>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grpSp>
        <p:sp>
          <p:nvSpPr>
            <p:cNvPr id="31" name="TextBox 16">
              <a:extLst>
                <a:ext uri="{FF2B5EF4-FFF2-40B4-BE49-F238E27FC236}">
                  <a16:creationId xmlns:a16="http://schemas.microsoft.com/office/drawing/2014/main" id="{E36D7E3F-717B-A327-CF65-F970AE3AFA91}"/>
                </a:ext>
              </a:extLst>
            </p:cNvPr>
            <p:cNvSpPr txBox="1"/>
            <p:nvPr/>
          </p:nvSpPr>
          <p:spPr>
            <a:xfrm>
              <a:off x="375989" y="159912"/>
              <a:ext cx="761897" cy="1335997"/>
            </a:xfrm>
            <a:prstGeom prst="rect">
              <a:avLst/>
            </a:prstGeom>
          </p:spPr>
          <p:txBody>
            <a:bodyPr wrap="square" lIns="0" tIns="0" rIns="0" bIns="0" rtlCol="0" anchor="t">
              <a:spAutoFit/>
            </a:bodyPr>
            <a:lstStyle/>
            <a:p>
              <a:pPr>
                <a:lnSpc>
                  <a:spcPts val="6000"/>
                </a:lnSpc>
                <a:spcBef>
                  <a:spcPct val="0"/>
                </a:spcBef>
              </a:pPr>
              <a:r>
                <a:rPr lang="en-US" sz="5000" b="1" dirty="0">
                  <a:solidFill>
                    <a:schemeClr val="bg1"/>
                  </a:solidFill>
                  <a:latin typeface="Secular One"/>
                </a:rPr>
                <a:t>4</a:t>
              </a:r>
            </a:p>
          </p:txBody>
        </p:sp>
      </p:grpSp>
      <p:grpSp>
        <p:nvGrpSpPr>
          <p:cNvPr id="34" name="Group 12">
            <a:extLst>
              <a:ext uri="{FF2B5EF4-FFF2-40B4-BE49-F238E27FC236}">
                <a16:creationId xmlns:a16="http://schemas.microsoft.com/office/drawing/2014/main" id="{C5F6D89E-CAC5-4CBB-E523-4A563931D78C}"/>
              </a:ext>
            </a:extLst>
          </p:cNvPr>
          <p:cNvGrpSpPr/>
          <p:nvPr/>
        </p:nvGrpSpPr>
        <p:grpSpPr>
          <a:xfrm>
            <a:off x="7894651" y="3912705"/>
            <a:ext cx="891095" cy="861539"/>
            <a:chOff x="3337" y="0"/>
            <a:chExt cx="1489234" cy="1495909"/>
          </a:xfrm>
        </p:grpSpPr>
        <p:grpSp>
          <p:nvGrpSpPr>
            <p:cNvPr id="35" name="Group 13">
              <a:extLst>
                <a:ext uri="{FF2B5EF4-FFF2-40B4-BE49-F238E27FC236}">
                  <a16:creationId xmlns:a16="http://schemas.microsoft.com/office/drawing/2014/main" id="{739999B4-0266-E578-C7DD-967FDC345A9B}"/>
                </a:ext>
              </a:extLst>
            </p:cNvPr>
            <p:cNvGrpSpPr/>
            <p:nvPr/>
          </p:nvGrpSpPr>
          <p:grpSpPr>
            <a:xfrm>
              <a:off x="3337" y="0"/>
              <a:ext cx="1489234" cy="1495909"/>
              <a:chOff x="1813" y="0"/>
              <a:chExt cx="809173" cy="812800"/>
            </a:xfrm>
          </p:grpSpPr>
          <p:sp>
            <p:nvSpPr>
              <p:cNvPr id="37" name="TextBox 15">
                <a:extLst>
                  <a:ext uri="{FF2B5EF4-FFF2-40B4-BE49-F238E27FC236}">
                    <a16:creationId xmlns:a16="http://schemas.microsoft.com/office/drawing/2014/main" id="{5785947C-E5BF-2AEB-D996-5B231A45B95B}"/>
                  </a:ext>
                </a:extLst>
              </p:cNvPr>
              <p:cNvSpPr txBox="1"/>
              <p:nvPr/>
            </p:nvSpPr>
            <p:spPr>
              <a:xfrm>
                <a:off x="75975" y="184557"/>
                <a:ext cx="660625" cy="552042"/>
              </a:xfrm>
              <a:prstGeom prst="rect">
                <a:avLst/>
              </a:prstGeom>
            </p:spPr>
            <p:txBody>
              <a:bodyPr lIns="50800" tIns="50800" rIns="50800" bIns="50800" rtlCol="0" anchor="ctr"/>
              <a:lstStyle/>
              <a:p>
                <a:pPr algn="ctr">
                  <a:lnSpc>
                    <a:spcPts val="1748"/>
                  </a:lnSpc>
                </a:pPr>
                <a:endParaRPr>
                  <a:solidFill>
                    <a:prstClr val="black"/>
                  </a:solidFill>
                  <a:latin typeface="Calibri" panose="020F0502020204030204"/>
                </a:endParaRPr>
              </a:p>
            </p:txBody>
          </p:sp>
          <p:sp>
            <p:nvSpPr>
              <p:cNvPr id="38" name="Freeform 14">
                <a:extLst>
                  <a:ext uri="{FF2B5EF4-FFF2-40B4-BE49-F238E27FC236}">
                    <a16:creationId xmlns:a16="http://schemas.microsoft.com/office/drawing/2014/main" id="{F1A6B93D-51C6-84B2-C22A-82788DD16F0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50000"/>
                </a:schemeClr>
              </a:solidFill>
            </p:spPr>
          </p:sp>
        </p:grpSp>
        <p:sp>
          <p:nvSpPr>
            <p:cNvPr id="36" name="TextBox 16">
              <a:extLst>
                <a:ext uri="{FF2B5EF4-FFF2-40B4-BE49-F238E27FC236}">
                  <a16:creationId xmlns:a16="http://schemas.microsoft.com/office/drawing/2014/main" id="{27786FC7-4875-8B7C-6689-FFE70E2A7EA9}"/>
                </a:ext>
              </a:extLst>
            </p:cNvPr>
            <p:cNvSpPr txBox="1"/>
            <p:nvPr/>
          </p:nvSpPr>
          <p:spPr>
            <a:xfrm>
              <a:off x="461721" y="126628"/>
              <a:ext cx="761897" cy="1335997"/>
            </a:xfrm>
            <a:prstGeom prst="rect">
              <a:avLst/>
            </a:prstGeom>
          </p:spPr>
          <p:txBody>
            <a:bodyPr wrap="square" lIns="0" tIns="0" rIns="0" bIns="0" rtlCol="0" anchor="t">
              <a:spAutoFit/>
            </a:bodyPr>
            <a:lstStyle/>
            <a:p>
              <a:pPr>
                <a:lnSpc>
                  <a:spcPts val="6000"/>
                </a:lnSpc>
                <a:spcBef>
                  <a:spcPct val="0"/>
                </a:spcBef>
              </a:pPr>
              <a:r>
                <a:rPr lang="en-US" sz="5000" b="1" dirty="0">
                  <a:solidFill>
                    <a:schemeClr val="bg1"/>
                  </a:solidFill>
                  <a:latin typeface="Secular One"/>
                </a:rPr>
                <a:t>5</a:t>
              </a:r>
            </a:p>
          </p:txBody>
        </p:sp>
      </p:grpSp>
    </p:spTree>
    <p:extLst>
      <p:ext uri="{BB962C8B-B14F-4D97-AF65-F5344CB8AC3E}">
        <p14:creationId xmlns:p14="http://schemas.microsoft.com/office/powerpoint/2010/main" val="2758718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1052</Words>
  <Application>Microsoft Office PowerPoint</Application>
  <PresentationFormat>Widescreen</PresentationFormat>
  <Paragraphs>114</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Georgia</vt:lpstr>
      <vt:lpstr>Secular One</vt:lpstr>
      <vt:lpstr>Times New Roman</vt:lpstr>
      <vt:lpstr>Wingdings</vt:lpstr>
      <vt:lpstr>Office Theme</vt:lpstr>
      <vt:lpstr>K-Means Cluster Analysis With NHANES Data Using A Shiny App</vt:lpstr>
      <vt:lpstr>Outline </vt:lpstr>
      <vt:lpstr>Background</vt:lpstr>
      <vt:lpstr>What Is Metabolic Syndrome </vt:lpstr>
      <vt:lpstr>Effects Of Metabolic Syndrome</vt:lpstr>
      <vt:lpstr>Rationale For The Current Study</vt:lpstr>
      <vt:lpstr>Methods</vt:lpstr>
      <vt:lpstr>Designing the App</vt:lpstr>
      <vt:lpstr>Description of the App</vt:lpstr>
      <vt:lpstr>Description of the App</vt:lpstr>
      <vt:lpstr>Description of the App</vt:lpstr>
      <vt:lpstr>Source of Data For The App </vt:lpstr>
      <vt:lpstr>Source of Data For The App </vt:lpstr>
      <vt:lpstr>Results</vt:lpstr>
      <vt:lpstr>Demonstration of The Use of The App</vt:lpstr>
      <vt:lpstr>Demonstration of The Use of The App</vt:lpstr>
      <vt:lpstr>Demonstration of The Use of The App</vt:lpstr>
      <vt:lpstr>Demonstration of The Use of The App</vt:lpstr>
      <vt:lpstr>Demonstration of The Use of The App</vt:lpstr>
      <vt:lpstr>Demonstration of The Use of The App</vt:lpstr>
      <vt:lpstr>Demonstration of The Use of The App</vt:lpstr>
      <vt:lpstr>Demonstration of The Use of The App</vt:lpstr>
      <vt:lpstr>Demonstration of The Use of The App</vt:lpstr>
      <vt:lpstr>Demonstration of The Use of The App</vt:lpstr>
      <vt:lpstr>Summary of Findings</vt:lpstr>
      <vt:lpstr>Conclusions</vt:lpstr>
      <vt:lpstr>Strengths </vt:lpstr>
      <vt:lpstr>Limitations</vt:lpstr>
      <vt:lpstr>Acknowledgment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Duke Appiah</dc:creator>
  <cp:lastModifiedBy>Duke Appiah</cp:lastModifiedBy>
  <cp:revision>12</cp:revision>
  <dcterms:created xsi:type="dcterms:W3CDTF">2024-07-21T23:45:01Z</dcterms:created>
  <dcterms:modified xsi:type="dcterms:W3CDTF">2024-07-22T04:16:27Z</dcterms:modified>
</cp:coreProperties>
</file>